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22"/>
  </p:notesMasterIdLst>
  <p:sldIdLst>
    <p:sldId id="258" r:id="rId2"/>
    <p:sldId id="272" r:id="rId3"/>
    <p:sldId id="344" r:id="rId4"/>
    <p:sldId id="273" r:id="rId5"/>
    <p:sldId id="274" r:id="rId6"/>
    <p:sldId id="275" r:id="rId7"/>
    <p:sldId id="276" r:id="rId8"/>
    <p:sldId id="277" r:id="rId9"/>
    <p:sldId id="341" r:id="rId10"/>
    <p:sldId id="271" r:id="rId11"/>
    <p:sldId id="345" r:id="rId12"/>
    <p:sldId id="346" r:id="rId13"/>
    <p:sldId id="347" r:id="rId14"/>
    <p:sldId id="348" r:id="rId15"/>
    <p:sldId id="278" r:id="rId16"/>
    <p:sldId id="349" r:id="rId17"/>
    <p:sldId id="350" r:id="rId18"/>
    <p:sldId id="351" r:id="rId19"/>
    <p:sldId id="352" r:id="rId20"/>
    <p:sldId id="35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69252"/>
  </p:normalViewPr>
  <p:slideViewPr>
    <p:cSldViewPr>
      <p:cViewPr varScale="1">
        <p:scale>
          <a:sx n="82" d="100"/>
          <a:sy n="82" d="100"/>
        </p:scale>
        <p:origin x="193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Transformation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  <a:r>
              <a:rPr lang="ko-KR" altLang="en-US" dirty="0"/>
              <a:t> 에 대해 강의하겠습니다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21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R" dirty="0"/>
              <a:t>Computer graphics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는 중요한 역할을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3D world</a:t>
            </a:r>
            <a:r>
              <a:rPr kumimoji="1" lang="ko-KR" altLang="en-US" dirty="0"/>
              <a:t>에 고정되어 있다 하더라도 그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들을 어떻게 바라보는가에 따라 최종 </a:t>
            </a:r>
            <a:r>
              <a:rPr kumimoji="1" lang="en-US" altLang="ko-KR" dirty="0" err="1"/>
              <a:t>ouput</a:t>
            </a:r>
            <a:r>
              <a:rPr kumimoji="1" lang="en-US" altLang="ko-KR" dirty="0"/>
              <a:t> image</a:t>
            </a:r>
            <a:r>
              <a:rPr kumimoji="1" lang="ko-KR" altLang="en-US" dirty="0"/>
              <a:t>는 달라지게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마치 인물 사진을 찍을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카메라의 위치와 방향을 어떻게 하느냐에 따라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같은 인물을 찍더라도 찍힌 사진이 달라지게 되는 것과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98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이전에 언급했듯이</a:t>
            </a:r>
            <a:r>
              <a:rPr kumimoji="1" lang="en-US" altLang="ko-KR" dirty="0"/>
              <a:t>, WebGL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default </a:t>
            </a:r>
            <a:r>
              <a:rPr kumimoji="1" lang="ko-KR" altLang="en-US" dirty="0"/>
              <a:t>카메라는 항상 </a:t>
            </a:r>
            <a:r>
              <a:rPr kumimoji="1" lang="en-US" altLang="ko-KR" dirty="0"/>
              <a:t>origin</a:t>
            </a:r>
            <a:r>
              <a:rPr kumimoji="1" lang="ko-KR" altLang="en-US" dirty="0"/>
              <a:t>에 위치하고 </a:t>
            </a:r>
            <a:r>
              <a:rPr kumimoji="1" lang="en-US" altLang="ko-KR" dirty="0"/>
              <a:t>-z </a:t>
            </a:r>
            <a:r>
              <a:rPr kumimoji="1" lang="ko-KR" altLang="en-US" dirty="0"/>
              <a:t>방향을 바라보고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위치와 방향을 우리는 바꿀 수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원하는 위치와 방향으로 카메라를 옮겨서 원하는 뷰를 볼 수 있게 하려면 어떻게 해야 할까요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그것은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motion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simulation</a:t>
            </a:r>
            <a:r>
              <a:rPr kumimoji="1" lang="ko-KR" altLang="en-US" dirty="0"/>
              <a:t>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보이는 </a:t>
            </a:r>
            <a:r>
              <a:rPr kumimoji="1" lang="en-US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camera motion</a:t>
            </a:r>
            <a:r>
              <a:rPr kumimoji="1" lang="ko-KR" altLang="en-US" dirty="0"/>
              <a:t>의 반대방향으로 움직임으로써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가 움직이는 것처럼 느끼게 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이것은 영화 촬영 때 기차 내부 </a:t>
            </a:r>
            <a:r>
              <a:rPr kumimoji="1" lang="en-US" altLang="ko-KR" dirty="0"/>
              <a:t>set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창 밖의 나무들이 움직이게 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기차가 가고 있는 느낌을 주는 것과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다시 말하면</a:t>
            </a:r>
            <a:r>
              <a:rPr kumimoji="1" lang="en-US" altLang="ko-KR" dirty="0"/>
              <a:t>, camera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배치하는 대신에 반대로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들을 배치하자는 아이디어 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3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Camera 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정의하기 위해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각종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들을 </a:t>
            </a:r>
            <a:r>
              <a:rPr kumimoji="1" lang="en" altLang="ko-KR" dirty="0"/>
              <a:t>world space </a:t>
            </a:r>
            <a:r>
              <a:rPr kumimoji="1" lang="ko-KR" altLang="en-US" dirty="0"/>
              <a:t>상에서 정의합니다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잘 알고 있는 </a:t>
            </a:r>
            <a:r>
              <a:rPr kumimoji="1" lang="en" altLang="ko-KR" dirty="0"/>
              <a:t>world coordinate system</a:t>
            </a:r>
            <a:r>
              <a:rPr kumimoji="1" lang="ko-KR" altLang="en-US" dirty="0"/>
              <a:t>은 서로 수직인 </a:t>
            </a:r>
            <a:r>
              <a:rPr kumimoji="1" lang="en" altLang="ko-KR" dirty="0"/>
              <a:t>x, y, z</a:t>
            </a:r>
            <a:r>
              <a:rPr kumimoji="1" lang="ko-KR" altLang="en-US" dirty="0"/>
              <a:t>축들을 </a:t>
            </a:r>
            <a:r>
              <a:rPr kumimoji="1" lang="en" altLang="ko-KR" dirty="0"/>
              <a:t>basis</a:t>
            </a:r>
            <a:r>
              <a:rPr kumimoji="1" lang="ko-KR" altLang="en-US" dirty="0"/>
              <a:t>로 가지고 있으며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오른손 좌표계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축의 양의 방향이 </a:t>
            </a:r>
            <a:r>
              <a:rPr kumimoji="1" lang="en" altLang="ko-KR" dirty="0"/>
              <a:t>screen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우리 쪽을 향하고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Camera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정의하기 위해 몇 개의 중요한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들을 정의합니다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P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위치는 </a:t>
            </a:r>
            <a:r>
              <a:rPr kumimoji="1" lang="en" altLang="ko-KR" dirty="0"/>
              <a:t>Center Of Projection, </a:t>
            </a:r>
            <a:r>
              <a:rPr kumimoji="1" lang="ko-KR" altLang="en-US" dirty="0"/>
              <a:t>줄여서 </a:t>
            </a:r>
            <a:r>
              <a:rPr kumimoji="1" lang="en" altLang="ko-KR" dirty="0"/>
              <a:t>COP</a:t>
            </a:r>
            <a:r>
              <a:rPr kumimoji="1" lang="ko-KR" altLang="en-US" dirty="0"/>
              <a:t>라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</a:t>
            </a:r>
            <a:r>
              <a:rPr kumimoji="1" lang="ko-KR" altLang="en-US" dirty="0"/>
              <a:t>는 카메라가 바라보고 있는 </a:t>
            </a:r>
            <a:r>
              <a:rPr kumimoji="1" lang="en" altLang="ko-KR" dirty="0"/>
              <a:t>target 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나타내는데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"</a:t>
            </a:r>
            <a:r>
              <a:rPr kumimoji="1" lang="en" altLang="ko-KR" dirty="0"/>
              <a:t>at point" </a:t>
            </a:r>
            <a:r>
              <a:rPr kumimoji="1" lang="ko-KR" altLang="en-US" dirty="0"/>
              <a:t>라 부르겠습니다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</a:t>
            </a:r>
            <a:r>
              <a:rPr kumimoji="1" lang="ko-KR" altLang="en-US" dirty="0"/>
              <a:t>는 </a:t>
            </a:r>
            <a:r>
              <a:rPr kumimoji="1" lang="en" altLang="ko-KR" dirty="0"/>
              <a:t>up vector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보듯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머리 위쪽 방향을 나타내는 </a:t>
            </a:r>
            <a:r>
              <a:rPr kumimoji="1" lang="en" altLang="ko-KR" dirty="0"/>
              <a:t>vector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위의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들을 이용하여 </a:t>
            </a:r>
            <a:r>
              <a:rPr kumimoji="1" lang="en" altLang="ko-KR" dirty="0"/>
              <a:t>view (camera, eye) coordinate system </a:t>
            </a:r>
            <a:r>
              <a:rPr kumimoji="1" lang="ko-KR" altLang="en-US" dirty="0"/>
              <a:t>을 정의해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좌표계의 세 축들</a:t>
            </a:r>
            <a:r>
              <a:rPr kumimoji="1" lang="en-US" altLang="ko-KR" dirty="0"/>
              <a:t>, </a:t>
            </a:r>
            <a:r>
              <a:rPr kumimoji="1" lang="en" altLang="ko-KR" dirty="0"/>
              <a:t>UVN,</a:t>
            </a:r>
            <a:r>
              <a:rPr kumimoji="1" lang="ko-KR" altLang="en-US" dirty="0"/>
              <a:t>을 구할 것입니다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U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오른쪽 방향의 축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좌표계로 보면 </a:t>
            </a:r>
            <a:r>
              <a:rPr kumimoji="1" lang="en" altLang="ko-KR" dirty="0"/>
              <a:t>x</a:t>
            </a:r>
            <a:r>
              <a:rPr kumimoji="1" lang="ko-KR" altLang="en-US" dirty="0"/>
              <a:t>축에 해당합니다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V</a:t>
            </a:r>
            <a:r>
              <a:rPr kumimoji="1" lang="ko-KR" altLang="en-US" dirty="0"/>
              <a:t>는 아까 정의한 것과 같이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y</a:t>
            </a:r>
            <a:r>
              <a:rPr kumimoji="1" lang="ko-KR" altLang="en-US" dirty="0"/>
              <a:t>쪽 방향을 나타내는 축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" altLang="ko-KR" dirty="0"/>
              <a:t>N</a:t>
            </a:r>
            <a:r>
              <a:rPr kumimoji="1" lang="ko-KR" altLang="en-US" dirty="0"/>
              <a:t>은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가 바라보고 있는 방향의 축을 나타내는데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좌표계의 </a:t>
            </a:r>
            <a:r>
              <a:rPr kumimoji="1" lang="en-US" altLang="ko-KR" dirty="0"/>
              <a:t>+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해당합니다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N vector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A</a:t>
            </a:r>
            <a:r>
              <a:rPr kumimoji="1" lang="ko-KR" altLang="en-US" dirty="0"/>
              <a:t>로 가는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은 그림이 그려지게 될 </a:t>
            </a:r>
            <a:r>
              <a:rPr kumimoji="1" lang="en" altLang="ko-KR" dirty="0"/>
              <a:t>view 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normal vector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그런데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보면 </a:t>
            </a:r>
            <a:r>
              <a:rPr kumimoji="1" lang="en-US" altLang="ko-KR" dirty="0"/>
              <a:t>+</a:t>
            </a:r>
            <a:r>
              <a:rPr kumimoji="1" lang="en" altLang="ko-KR" dirty="0"/>
              <a:t>N </a:t>
            </a:r>
            <a:r>
              <a:rPr kumimoji="1" lang="ko-KR" altLang="en-US" dirty="0"/>
              <a:t>방향이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와 반대이고</a:t>
            </a:r>
            <a:r>
              <a:rPr kumimoji="1" lang="en-US" altLang="ko-KR" dirty="0"/>
              <a:t>, +</a:t>
            </a:r>
            <a:r>
              <a:rPr kumimoji="1" lang="en" altLang="ko-KR" dirty="0"/>
              <a:t>N </a:t>
            </a:r>
            <a:r>
              <a:rPr kumimoji="1" lang="ko-KR" altLang="en-US" dirty="0"/>
              <a:t>방향이 우리 쪽으로부터 화면의 안쪽 방향을 향하고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" altLang="ko-KR" dirty="0"/>
              <a:t>view coordinate system</a:t>
            </a:r>
            <a:r>
              <a:rPr kumimoji="1" lang="ko-KR" altLang="en-US" dirty="0"/>
              <a:t>은 왼손 좌표계라 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</a:t>
            </a:r>
            <a:r>
              <a:rPr kumimoji="1" lang="en" altLang="ko-KR" dirty="0"/>
              <a:t>UVN</a:t>
            </a:r>
            <a:r>
              <a:rPr kumimoji="1" lang="ko-KR" altLang="en-US" dirty="0"/>
              <a:t>의 정의를 바탕으로 실제 </a:t>
            </a:r>
            <a:r>
              <a:rPr kumimoji="1" lang="en" altLang="ko-KR" dirty="0"/>
              <a:t>UVN</a:t>
            </a:r>
            <a:r>
              <a:rPr kumimoji="1" lang="ko-KR" altLang="en-US" dirty="0"/>
              <a:t>을 구하는 방법을 다음 슬라이드에 살펴 보기로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94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주어진 </a:t>
            </a:r>
            <a:r>
              <a:rPr kumimoji="1" lang="en-US" altLang="ko-KR" dirty="0"/>
              <a:t>camera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들 </a:t>
            </a:r>
            <a:r>
              <a:rPr kumimoji="1" lang="en" altLang="ko-KR" dirty="0"/>
              <a:t>P, A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UVN </a:t>
            </a:r>
            <a:r>
              <a:rPr kumimoji="1" lang="ko-KR" altLang="en-US" dirty="0"/>
              <a:t>축들을 계산하는 방법을 살펴보도록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up vector V </a:t>
            </a:r>
            <a:r>
              <a:rPr kumimoji="1" lang="ko-KR" altLang="en-US" dirty="0"/>
              <a:t>대신에</a:t>
            </a:r>
            <a:r>
              <a:rPr kumimoji="1" lang="en-US" altLang="ko-KR" dirty="0"/>
              <a:t>,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로 </a:t>
            </a:r>
            <a:r>
              <a:rPr kumimoji="1" lang="en" altLang="ko-KR" dirty="0"/>
              <a:t>virtual up vector v' </a:t>
            </a:r>
            <a:r>
              <a:rPr kumimoji="1" lang="ko-KR" altLang="en-US" dirty="0"/>
              <a:t>이 주어졌다고 가정하겠습니다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v'</a:t>
            </a:r>
            <a:r>
              <a:rPr kumimoji="1" lang="ko-KR" altLang="en-US" dirty="0"/>
              <a:t>은 정확한 </a:t>
            </a:r>
            <a:r>
              <a:rPr kumimoji="1" lang="en" altLang="ko-KR" dirty="0"/>
              <a:t>V </a:t>
            </a:r>
            <a:r>
              <a:rPr kumimoji="1" lang="ko-KR" altLang="en-US" dirty="0"/>
              <a:t>방향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가 아닌 대략적인 </a:t>
            </a:r>
            <a:r>
              <a:rPr kumimoji="1" lang="en-US" altLang="ko-KR" dirty="0"/>
              <a:t>up </a:t>
            </a:r>
            <a:r>
              <a:rPr kumimoji="1" lang="ko-KR" altLang="en-US" dirty="0"/>
              <a:t>방향을 나타내는 근사치의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</a:t>
            </a:r>
            <a:r>
              <a:rPr kumimoji="1" lang="en-US" altLang="ko-KR" dirty="0"/>
              <a:t>, </a:t>
            </a:r>
            <a:r>
              <a:rPr kumimoji="1" lang="en" altLang="ko-KR" dirty="0"/>
              <a:t>P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A</a:t>
            </a:r>
            <a:r>
              <a:rPr kumimoji="1" lang="ko-KR" altLang="en-US" dirty="0"/>
              <a:t>로 가는 방향의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가 </a:t>
            </a:r>
            <a:r>
              <a:rPr kumimoji="1" lang="en" altLang="ko-KR" dirty="0"/>
              <a:t>N 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" altLang="ko-KR" dirty="0"/>
              <a:t>V</a:t>
            </a:r>
            <a:r>
              <a:rPr kumimoji="1" lang="ko-KR" altLang="en-US" dirty="0"/>
              <a:t>는 서로 수직 이어야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이런 </a:t>
            </a:r>
            <a:r>
              <a:rPr kumimoji="1" lang="en-US" altLang="ko-KR" dirty="0"/>
              <a:t>V </a:t>
            </a:r>
            <a:r>
              <a:rPr kumimoji="1" lang="en" altLang="ko-KR" dirty="0"/>
              <a:t>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user</a:t>
            </a:r>
            <a:r>
              <a:rPr kumimoji="1" lang="ko-KR" altLang="en-US" dirty="0"/>
              <a:t>가 직접 계산해서 </a:t>
            </a:r>
            <a:r>
              <a:rPr kumimoji="1" lang="en-US" altLang="ko-KR" dirty="0"/>
              <a:t>camera </a:t>
            </a:r>
            <a:r>
              <a:rPr kumimoji="1" lang="en" altLang="ko-KR" dirty="0"/>
              <a:t>parameter</a:t>
            </a:r>
            <a:r>
              <a:rPr kumimoji="1" lang="ko-KR" altLang="en-US" dirty="0"/>
              <a:t>로 입력하기는 쉽지 않습니다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대충 비슷한 </a:t>
            </a:r>
            <a:r>
              <a:rPr kumimoji="1" lang="en" altLang="ko-KR" dirty="0"/>
              <a:t>v'</a:t>
            </a:r>
            <a:r>
              <a:rPr kumimoji="1" lang="ko-KR" altLang="en-US" dirty="0"/>
              <a:t>을 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정확한 </a:t>
            </a:r>
            <a:r>
              <a:rPr kumimoji="1" lang="en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계산하도록 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많은 경우에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 </a:t>
            </a:r>
            <a:r>
              <a:rPr kumimoji="1" lang="en-US" altLang="ko-KR" dirty="0"/>
              <a:t>(0, 1, 0)</a:t>
            </a:r>
            <a:r>
              <a:rPr kumimoji="1" lang="ko-KR" altLang="en-US" dirty="0"/>
              <a:t>이 </a:t>
            </a:r>
            <a:r>
              <a:rPr kumimoji="1" lang="en" altLang="ko-KR" dirty="0"/>
              <a:t>v'</a:t>
            </a:r>
            <a:r>
              <a:rPr kumimoji="1" lang="ko-KR" altLang="en-US" dirty="0"/>
              <a:t>로 사용됩니다</a:t>
            </a:r>
            <a:r>
              <a:rPr kumimoji="1" lang="en-US" altLang="ko-KR" dirty="0"/>
              <a:t>. (</a:t>
            </a:r>
            <a:r>
              <a:rPr kumimoji="1" lang="ko-KR" altLang="en-US" dirty="0"/>
              <a:t>물론 </a:t>
            </a:r>
            <a:r>
              <a:rPr kumimoji="1" lang="en-US" altLang="ko-KR" dirty="0"/>
              <a:t>camera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거꾸로 들고 있는 경우라면 </a:t>
            </a:r>
            <a:r>
              <a:rPr kumimoji="1" lang="en-US" altLang="ko-KR" dirty="0"/>
              <a:t>–y </a:t>
            </a:r>
            <a:r>
              <a:rPr kumimoji="1" lang="ko-KR" altLang="en-US" dirty="0"/>
              <a:t>축이 더 나을 수도 있겠습니다만</a:t>
            </a:r>
            <a:r>
              <a:rPr kumimoji="1" lang="en-US" altLang="ko-KR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N</a:t>
            </a:r>
            <a:r>
              <a:rPr kumimoji="1" lang="ko-KR" altLang="en-US" dirty="0"/>
              <a:t>은 가장 쉽습니다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P</a:t>
            </a:r>
            <a:r>
              <a:rPr kumimoji="1" lang="ko-KR" altLang="en-US" dirty="0"/>
              <a:t>로부터 </a:t>
            </a:r>
            <a:r>
              <a:rPr kumimoji="1" lang="en" altLang="ko-KR" dirty="0"/>
              <a:t>A</a:t>
            </a:r>
            <a:r>
              <a:rPr kumimoji="1" lang="ko-KR" altLang="en-US" dirty="0"/>
              <a:t>로 가는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A – P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small n</a:t>
            </a:r>
            <a:r>
              <a:rPr kumimoji="1" lang="ko-KR" altLang="en-US" dirty="0"/>
              <a:t>이라 하면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을 </a:t>
            </a:r>
            <a:r>
              <a:rPr kumimoji="1" lang="en" altLang="ko-KR" dirty="0"/>
              <a:t>normalize</a:t>
            </a:r>
            <a:r>
              <a:rPr kumimoji="1" lang="ko-KR" altLang="en-US" dirty="0"/>
              <a:t>하면 </a:t>
            </a:r>
            <a:r>
              <a:rPr kumimoji="1" lang="en" altLang="ko-KR" dirty="0"/>
              <a:t>N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U vector</a:t>
            </a:r>
            <a:r>
              <a:rPr kumimoji="1" lang="ko-KR" altLang="en-US" dirty="0"/>
              <a:t>는 </a:t>
            </a: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N</a:t>
            </a:r>
            <a:r>
              <a:rPr kumimoji="1" lang="ko-KR" altLang="en-US" dirty="0"/>
              <a:t>에 모두 수직입니다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우리는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" altLang="ko-KR" dirty="0"/>
              <a:t>v'</a:t>
            </a:r>
            <a:r>
              <a:rPr kumimoji="1" lang="ko-KR" altLang="en-US" dirty="0"/>
              <a:t>을 </a:t>
            </a:r>
            <a:r>
              <a:rPr kumimoji="1" lang="en" altLang="ko-KR" dirty="0"/>
              <a:t>cross product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small 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" altLang="ko-KR" dirty="0"/>
              <a:t>normalize</a:t>
            </a:r>
            <a:r>
              <a:rPr kumimoji="1" lang="ko-KR" altLang="en-US" dirty="0"/>
              <a:t>하여 </a:t>
            </a:r>
            <a:r>
              <a:rPr kumimoji="1" lang="en" altLang="ko-KR" dirty="0"/>
              <a:t>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구합니다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좀 자세히 보면 이상한 점을 발견할 수 있는데요</a:t>
            </a:r>
            <a:r>
              <a:rPr kumimoji="1" lang="en-US" altLang="ko-KR" dirty="0"/>
              <a:t>. </a:t>
            </a:r>
            <a:r>
              <a:rPr kumimoji="1" lang="en" altLang="ko-KR" dirty="0"/>
              <a:t>UVN </a:t>
            </a:r>
            <a:r>
              <a:rPr kumimoji="1" lang="ko-KR" altLang="en-US" dirty="0" err="1"/>
              <a:t>좌표계</a:t>
            </a:r>
            <a:r>
              <a:rPr kumimoji="1" lang="ko-KR" altLang="en-US" dirty="0"/>
              <a:t> 이므로 </a:t>
            </a:r>
            <a:r>
              <a:rPr kumimoji="1" lang="en" altLang="ko-KR" dirty="0"/>
              <a:t>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구하려면 </a:t>
            </a:r>
            <a:r>
              <a:rPr kumimoji="1" lang="en" altLang="ko-KR" dirty="0"/>
              <a:t>N x V</a:t>
            </a:r>
            <a:r>
              <a:rPr kumimoji="1" lang="ko-KR" altLang="en-US" dirty="0"/>
              <a:t>가 아니라 </a:t>
            </a:r>
            <a:r>
              <a:rPr kumimoji="1" lang="en" altLang="ko-KR" dirty="0"/>
              <a:t>V x N</a:t>
            </a:r>
            <a:r>
              <a:rPr kumimoji="1" lang="ko-KR" altLang="en-US" dirty="0"/>
              <a:t>을 해야 하는게 아닌가 하는 생각이 들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그것은 오른손 좌표계의 경우입니다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앞에서 보았듯이 </a:t>
            </a:r>
            <a:r>
              <a:rPr kumimoji="1" lang="en" altLang="ko-KR" dirty="0"/>
              <a:t>camera space UVN</a:t>
            </a:r>
            <a:r>
              <a:rPr kumimoji="1" lang="ko-KR" altLang="en-US" dirty="0"/>
              <a:t>은 왼손 </a:t>
            </a:r>
            <a:r>
              <a:rPr kumimoji="1" lang="ko-KR" altLang="en-US" dirty="0" err="1"/>
              <a:t>좌표계이기</a:t>
            </a:r>
            <a:r>
              <a:rPr kumimoji="1" lang="ko-KR" altLang="en-US" dirty="0"/>
              <a:t> 때문에 </a:t>
            </a:r>
            <a:r>
              <a:rPr kumimoji="1" lang="en" altLang="ko-KR" dirty="0"/>
              <a:t>V x N </a:t>
            </a:r>
            <a:r>
              <a:rPr kumimoji="1" lang="ko-KR" altLang="en-US" dirty="0"/>
              <a:t>의 반대 방향인 </a:t>
            </a:r>
            <a:r>
              <a:rPr kumimoji="1" lang="en" altLang="ko-KR" dirty="0"/>
              <a:t>N x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계산하여 </a:t>
            </a:r>
            <a:r>
              <a:rPr kumimoji="1" lang="en" altLang="ko-KR" dirty="0"/>
              <a:t>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구하였습니다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" altLang="ko-KR" dirty="0"/>
              <a:t>U</a:t>
            </a:r>
            <a:r>
              <a:rPr kumimoji="1" lang="ko-KR" altLang="en-US" dirty="0"/>
              <a:t>가 정해졌으니까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정확한 </a:t>
            </a:r>
            <a:r>
              <a:rPr kumimoji="1" lang="en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u x n</a:t>
            </a:r>
            <a:r>
              <a:rPr kumimoji="1" lang="ko-KR" altLang="en-US" dirty="0"/>
              <a:t>을 하여 </a:t>
            </a:r>
            <a:r>
              <a:rPr kumimoji="1" lang="en" altLang="ko-KR" dirty="0"/>
              <a:t>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구하고 이를 </a:t>
            </a:r>
            <a:r>
              <a:rPr kumimoji="1" lang="en" altLang="ko-KR" dirty="0"/>
              <a:t>normalize</a:t>
            </a:r>
            <a:r>
              <a:rPr kumimoji="1" lang="ko-KR" altLang="en-US" dirty="0"/>
              <a:t>하면 </a:t>
            </a:r>
            <a:r>
              <a:rPr kumimoji="1" lang="en" altLang="ko-KR" dirty="0"/>
              <a:t>V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위와 마찬가지로 오른손 좌표계와는 반대 방향으로 </a:t>
            </a:r>
            <a:r>
              <a:rPr kumimoji="1" lang="en" altLang="ko-KR" dirty="0"/>
              <a:t>cross product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때문에 </a:t>
            </a:r>
            <a:r>
              <a:rPr kumimoji="1" lang="en-US" altLang="ko-KR" dirty="0"/>
              <a:t>n x u </a:t>
            </a:r>
            <a:r>
              <a:rPr kumimoji="1" lang="ko-KR" altLang="en-US" dirty="0"/>
              <a:t>가 아니라 </a:t>
            </a:r>
            <a:r>
              <a:rPr kumimoji="1" lang="en-US" altLang="ko-KR" dirty="0"/>
              <a:t>u x n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" altLang="ko-KR" dirty="0"/>
              <a:t>View space</a:t>
            </a:r>
            <a:r>
              <a:rPr kumimoji="1" lang="ko-KR" altLang="en-US" dirty="0"/>
              <a:t>의 </a:t>
            </a:r>
            <a:r>
              <a:rPr kumimoji="1" lang="en" altLang="ko-KR" dirty="0"/>
              <a:t>UVN </a:t>
            </a:r>
            <a:r>
              <a:rPr kumimoji="1" lang="ko-KR" altLang="en-US" dirty="0"/>
              <a:t>축이 결정되었으면</a:t>
            </a:r>
            <a:r>
              <a:rPr kumimoji="1" lang="en-US" altLang="ko-KR" dirty="0"/>
              <a:t>,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로의 좌표변환이 가능해 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우리는 </a:t>
            </a:r>
            <a:r>
              <a:rPr kumimoji="1" lang="en-US" altLang="ko-KR" dirty="0"/>
              <a:t>Viewing </a:t>
            </a:r>
            <a:r>
              <a:rPr kumimoji="1" lang="en" altLang="ko-KR" dirty="0"/>
              <a:t>Pipeline </a:t>
            </a:r>
            <a:r>
              <a:rPr kumimoji="1" lang="ko-KR" altLang="en-US" dirty="0"/>
              <a:t>에서 언급했던 </a:t>
            </a:r>
            <a:r>
              <a:rPr kumimoji="1" lang="en" altLang="ko-KR" dirty="0"/>
              <a:t>view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결정할 수 있게 되었습니다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앞</a:t>
            </a:r>
            <a:r>
              <a:rPr kumimoji="1" lang="en-US" altLang="ko-KR" dirty="0"/>
              <a:t> slide</a:t>
            </a:r>
            <a:r>
              <a:rPr kumimoji="1" lang="ko-KR" altLang="en-US" dirty="0"/>
              <a:t>에서 설명한 방법으로 </a:t>
            </a:r>
            <a:r>
              <a:rPr kumimoji="1" lang="en" altLang="ko-KR" dirty="0"/>
              <a:t>U, V, N</a:t>
            </a:r>
            <a:r>
              <a:rPr kumimoji="1" lang="ko-KR" altLang="en-US" dirty="0"/>
              <a:t>이 구해졌습니다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 </a:t>
            </a:r>
            <a:r>
              <a:rPr kumimoji="1" lang="en" altLang="ko-KR" dirty="0"/>
              <a:t>COP P</a:t>
            </a:r>
            <a:r>
              <a:rPr kumimoji="1" lang="ko-KR" altLang="en-US" dirty="0"/>
              <a:t>의 좌표도 주어졌습니다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때 </a:t>
            </a:r>
            <a:r>
              <a:rPr kumimoji="1" lang="en" altLang="ko-KR" dirty="0"/>
              <a:t>P</a:t>
            </a:r>
            <a:r>
              <a:rPr kumimoji="1" lang="ko-KR" altLang="en-US" dirty="0"/>
              <a:t>와 </a:t>
            </a:r>
            <a:r>
              <a:rPr kumimoji="1" lang="en" altLang="ko-KR" dirty="0"/>
              <a:t>UVN</a:t>
            </a:r>
            <a:r>
              <a:rPr kumimoji="1" lang="ko-KR" altLang="en-US" dirty="0"/>
              <a:t>의 모든 좌표들은 </a:t>
            </a:r>
            <a:r>
              <a:rPr kumimoji="1" lang="en" altLang="ko-KR" dirty="0"/>
              <a:t>world 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표현된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모든 </a:t>
            </a:r>
            <a:r>
              <a:rPr kumimoji="1" lang="en" altLang="ko-KR" dirty="0"/>
              <a:t>UVN</a:t>
            </a:r>
            <a:r>
              <a:rPr kumimoji="1" lang="ko-KR" altLang="en-US" dirty="0"/>
              <a:t>은 모두 </a:t>
            </a:r>
            <a:r>
              <a:rPr kumimoji="1" lang="en" altLang="ko-KR" dirty="0"/>
              <a:t>unit vector</a:t>
            </a:r>
            <a:r>
              <a:rPr kumimoji="1" lang="ko-KR" altLang="en-US" dirty="0"/>
              <a:t>들입니다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이전에 공부한 </a:t>
            </a:r>
            <a:r>
              <a:rPr kumimoji="1" lang="en" altLang="ko-KR" dirty="0"/>
              <a:t>change-of-frame </a:t>
            </a:r>
            <a:r>
              <a:rPr kumimoji="1" lang="ko-KR" altLang="en-US" dirty="0"/>
              <a:t>에 따르면</a:t>
            </a:r>
            <a:r>
              <a:rPr kumimoji="1" lang="en-US" altLang="ko-KR" dirty="0"/>
              <a:t>, </a:t>
            </a:r>
            <a:r>
              <a:rPr kumimoji="1" lang="en" altLang="ko-KR" dirty="0"/>
              <a:t>view coordinates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world coordinates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transformation </a:t>
            </a:r>
            <a:r>
              <a:rPr kumimoji="1" lang="en" altLang="ko-KR" dirty="0" err="1"/>
              <a:t>T_cw</a:t>
            </a:r>
            <a:r>
              <a:rPr kumimoji="1" lang="ko-KR" altLang="en-US" dirty="0"/>
              <a:t>는 이와 같이 주어집니다</a:t>
            </a:r>
            <a:r>
              <a:rPr kumimoji="1" lang="en-US" altLang="ko-KR" dirty="0"/>
              <a:t>. </a:t>
            </a:r>
            <a:r>
              <a:rPr kumimoji="1" lang="en" altLang="ko-KR" dirty="0" err="1"/>
              <a:t>T_cw</a:t>
            </a:r>
            <a:r>
              <a:rPr kumimoji="1" lang="en" altLang="ko-KR" dirty="0"/>
              <a:t> = </a:t>
            </a:r>
            <a:r>
              <a:rPr kumimoji="1" lang="en" altLang="ko-KR" dirty="0" err="1"/>
              <a:t>T_p</a:t>
            </a:r>
            <a:r>
              <a:rPr kumimoji="1" lang="en" altLang="ko-KR" dirty="0"/>
              <a:t> R 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</a:t>
            </a:r>
            <a:r>
              <a:rPr kumimoji="1" lang="en" altLang="ko-KR" dirty="0"/>
              <a:t>UVN vector</a:t>
            </a:r>
            <a:r>
              <a:rPr kumimoji="1" lang="ko-KR" altLang="en-US" dirty="0"/>
              <a:t>들과 </a:t>
            </a:r>
            <a:r>
              <a:rPr kumimoji="1" lang="en" altLang="ko-KR" dirty="0"/>
              <a:t>P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각 </a:t>
            </a:r>
            <a:r>
              <a:rPr kumimoji="1" lang="en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배치하는 일반적인 “</a:t>
            </a:r>
            <a:r>
              <a:rPr kumimoji="1" lang="en" altLang="ko-KR" dirty="0"/>
              <a:t>rotation-before-translation" </a:t>
            </a:r>
            <a:r>
              <a:rPr kumimoji="1" lang="ko-KR" altLang="en-US" dirty="0"/>
              <a:t>형태의 </a:t>
            </a:r>
            <a:r>
              <a:rPr kumimoji="1" lang="en" altLang="ko-KR" dirty="0"/>
              <a:t>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우리의 원래 목표는 위와 반대 방향인 </a:t>
            </a:r>
            <a:r>
              <a:rPr kumimoji="1" lang="en-US" altLang="ko-KR" dirty="0"/>
              <a:t>"</a:t>
            </a:r>
            <a:r>
              <a:rPr kumimoji="1" lang="en" altLang="ko-KR" dirty="0"/>
              <a:t>world to view space" </a:t>
            </a:r>
            <a:r>
              <a:rPr kumimoji="1" lang="ko-KR" altLang="en-US" dirty="0"/>
              <a:t>였으므로</a:t>
            </a:r>
            <a:r>
              <a:rPr kumimoji="1" lang="en-US" altLang="ko-KR" dirty="0"/>
              <a:t>, </a:t>
            </a:r>
            <a:r>
              <a:rPr kumimoji="1" lang="en" altLang="ko-KR" dirty="0" err="1"/>
              <a:t>T_wc</a:t>
            </a:r>
            <a:r>
              <a:rPr kumimoji="1" lang="en" altLang="ko-KR" dirty="0"/>
              <a:t> matrix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T_cw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이와 같이 구하면 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는 그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</a:t>
            </a:r>
            <a:r>
              <a:rPr kumimoji="1" lang="en" altLang="ko-KR" dirty="0"/>
              <a:t>transpose</a:t>
            </a:r>
            <a:r>
              <a:rPr kumimoji="1" lang="ko-KR" altLang="en-US" dirty="0"/>
              <a:t>와 같고</a:t>
            </a:r>
            <a:r>
              <a:rPr kumimoji="1" lang="en-US" altLang="ko-KR" dirty="0"/>
              <a:t>,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는 벡터 방향을 반대로 하면 된다는 것을 기억하면 쉽게 이해할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80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앞에서 설명한 과정을 실제 예로 살펴보도록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계산을 간단히 하기 위해 </a:t>
            </a:r>
            <a:r>
              <a:rPr kumimoji="1" lang="en" altLang="ko-KR" dirty="0"/>
              <a:t>COP</a:t>
            </a:r>
            <a:r>
              <a:rPr kumimoji="1" lang="ko-KR" altLang="en-US" dirty="0"/>
              <a:t>인 </a:t>
            </a:r>
            <a:r>
              <a:rPr kumimoji="1" lang="en" altLang="ko-KR" dirty="0"/>
              <a:t>P</a:t>
            </a:r>
            <a:r>
              <a:rPr kumimoji="1" lang="ko-KR" altLang="en-US" dirty="0"/>
              <a:t>는 </a:t>
            </a:r>
            <a:r>
              <a:rPr kumimoji="1" lang="en" altLang="ko-KR" dirty="0"/>
              <a:t>world coordinates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(0, 0, 5)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+</a:t>
            </a:r>
            <a:r>
              <a:rPr kumimoji="1" lang="en" altLang="ko-KR" dirty="0"/>
              <a:t>z </a:t>
            </a:r>
            <a:r>
              <a:rPr kumimoji="1" lang="ko-KR" altLang="en-US" dirty="0"/>
              <a:t>축 상에 있고</a:t>
            </a:r>
            <a:r>
              <a:rPr kumimoji="1" lang="en-US" altLang="ko-KR" dirty="0"/>
              <a:t>,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는 현재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의 원점을 보고 있다고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A = (0, 0, 0)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가정하겠습니다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up vector</a:t>
            </a:r>
            <a:r>
              <a:rPr kumimoji="1" lang="ko-KR" altLang="en-US" dirty="0"/>
              <a:t>는 그냥 </a:t>
            </a:r>
            <a:r>
              <a:rPr kumimoji="1" lang="en" altLang="ko-KR" dirty="0"/>
              <a:t>y</a:t>
            </a:r>
            <a:r>
              <a:rPr kumimoji="1" lang="ko-KR" altLang="en-US" dirty="0"/>
              <a:t>축과 같다고 가정해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그림을 참고하기 바랍니다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n = A - P 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N = (0, 0, -1),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-</a:t>
            </a:r>
            <a:r>
              <a:rPr kumimoji="1" lang="en" altLang="ko-KR" dirty="0"/>
              <a:t>z</a:t>
            </a:r>
            <a:r>
              <a:rPr kumimoji="1" lang="ko-KR" altLang="en-US" dirty="0"/>
              <a:t>축이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u = n x v' 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U = (1, 0, 0),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축과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" altLang="ko-KR" dirty="0"/>
              <a:t>v = u x n </a:t>
            </a:r>
            <a:r>
              <a:rPr kumimoji="1" lang="ko-KR" altLang="en-US" dirty="0"/>
              <a:t>을 계산해 보면 역시 처음 가정 했듯이 </a:t>
            </a:r>
            <a:r>
              <a:rPr kumimoji="1" lang="en" altLang="ko-KR" dirty="0"/>
              <a:t>v</a:t>
            </a:r>
            <a:r>
              <a:rPr kumimoji="1" lang="ko-KR" altLang="en-US" dirty="0"/>
              <a:t>는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21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의 한 점 </a:t>
            </a:r>
            <a:r>
              <a:rPr kumimoji="1" lang="en" altLang="ko-KR" dirty="0" err="1"/>
              <a:t>Q_w</a:t>
            </a:r>
            <a:r>
              <a:rPr kumimoji="1" lang="en" altLang="ko-KR" dirty="0"/>
              <a:t> = (3, 3, -1)</a:t>
            </a:r>
            <a:r>
              <a:rPr kumimoji="1" lang="ko-KR" altLang="en-US" dirty="0"/>
              <a:t>을 </a:t>
            </a:r>
            <a:r>
              <a:rPr kumimoji="1" lang="en" altLang="ko-KR" dirty="0"/>
              <a:t>view coordinates</a:t>
            </a:r>
            <a:r>
              <a:rPr kumimoji="1" lang="ko-KR" altLang="en-US" dirty="0"/>
              <a:t>로 바꾸어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앞의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 유도한 것처럼</a:t>
            </a:r>
            <a:r>
              <a:rPr kumimoji="1" lang="en-US" altLang="ko-KR" dirty="0"/>
              <a:t>, </a:t>
            </a:r>
            <a:r>
              <a:rPr kumimoji="1" lang="en" altLang="ko-KR" dirty="0"/>
              <a:t>view coordinates </a:t>
            </a:r>
            <a:r>
              <a:rPr kumimoji="1" lang="en" altLang="ko-KR" dirty="0" err="1"/>
              <a:t>Q_c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T_wc</a:t>
            </a:r>
            <a:r>
              <a:rPr kumimoji="1" lang="en" altLang="ko-KR" dirty="0"/>
              <a:t> matrix</a:t>
            </a:r>
            <a:r>
              <a:rPr kumimoji="1" lang="ko-KR" altLang="en-US" dirty="0"/>
              <a:t>와 </a:t>
            </a:r>
            <a:r>
              <a:rPr kumimoji="1" lang="en" altLang="ko-KR" dirty="0" err="1"/>
              <a:t>Q_w</a:t>
            </a:r>
            <a:r>
              <a:rPr kumimoji="1" lang="ko-KR" altLang="en-US" dirty="0"/>
              <a:t>의 곱과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식을 모두 기억할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여기에 바로 앞장에서 계산한 </a:t>
            </a:r>
            <a:r>
              <a:rPr kumimoji="1" lang="en" altLang="ko-KR" dirty="0"/>
              <a:t>UVN</a:t>
            </a:r>
            <a:r>
              <a:rPr kumimoji="1" lang="ko-KR" altLang="en-US" dirty="0"/>
              <a:t>과 </a:t>
            </a:r>
            <a:r>
              <a:rPr kumimoji="1" lang="en" altLang="ko-KR" dirty="0"/>
              <a:t>P </a:t>
            </a:r>
            <a:r>
              <a:rPr kumimoji="1" lang="ko-KR" altLang="en-US" dirty="0" err="1"/>
              <a:t>좌표값들을</a:t>
            </a:r>
            <a:r>
              <a:rPr kumimoji="1" lang="ko-KR" altLang="en-US" dirty="0"/>
              <a:t> 넣어주면</a:t>
            </a:r>
            <a:r>
              <a:rPr kumimoji="1" lang="en-US" altLang="ko-KR" dirty="0"/>
              <a:t>, </a:t>
            </a:r>
            <a:r>
              <a:rPr kumimoji="1" lang="en" altLang="ko-KR" dirty="0" err="1"/>
              <a:t>Q_c</a:t>
            </a:r>
            <a:r>
              <a:rPr kumimoji="1" lang="en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(3, 3, 6, 1) </a:t>
            </a:r>
            <a:r>
              <a:rPr kumimoji="1" lang="ko-KR" altLang="en-US" dirty="0"/>
              <a:t>이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이 좌표 변환은 계산 없이도 직관적으로 가능합니다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가 </a:t>
            </a:r>
            <a:r>
              <a:rPr kumimoji="1" lang="en" altLang="ko-KR" dirty="0"/>
              <a:t>world +z </a:t>
            </a:r>
            <a:r>
              <a:rPr kumimoji="1" lang="ko-KR" altLang="en-US" dirty="0"/>
              <a:t>축의 </a:t>
            </a:r>
            <a:r>
              <a:rPr kumimoji="1" lang="en-US" altLang="ko-KR" dirty="0"/>
              <a:t>(0, 0, 5) </a:t>
            </a:r>
            <a:r>
              <a:rPr kumimoji="1" lang="ko-KR" altLang="en-US" dirty="0"/>
              <a:t>에 있고 원점을 바라보고 있으므로</a:t>
            </a:r>
            <a:r>
              <a:rPr kumimoji="1" lang="en-US" altLang="ko-KR" dirty="0"/>
              <a:t>, </a:t>
            </a:r>
            <a:r>
              <a:rPr kumimoji="1" lang="en" altLang="ko-KR" dirty="0" err="1"/>
              <a:t>Q_w</a:t>
            </a:r>
            <a:r>
              <a:rPr kumimoji="1" lang="ko-KR" altLang="en-US" dirty="0"/>
              <a:t>의 </a:t>
            </a:r>
            <a:r>
              <a:rPr kumimoji="1" lang="en" altLang="ko-KR" dirty="0"/>
              <a:t>z</a:t>
            </a:r>
            <a:r>
              <a:rPr kumimoji="1" lang="ko-KR" altLang="en-US" dirty="0"/>
              <a:t>좌표 </a:t>
            </a:r>
            <a:r>
              <a:rPr kumimoji="1" lang="en-US" altLang="ko-KR" dirty="0"/>
              <a:t>-1 </a:t>
            </a:r>
            <a:r>
              <a:rPr kumimoji="1" lang="ko-KR" altLang="en-US" dirty="0"/>
              <a:t>은 </a:t>
            </a:r>
            <a:r>
              <a:rPr kumimoji="1" lang="en" altLang="ko-KR" dirty="0" err="1"/>
              <a:t>Q_c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6</a:t>
            </a:r>
            <a:r>
              <a:rPr kumimoji="1" lang="ko-KR" altLang="en-US" dirty="0"/>
              <a:t>이 될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나머지 </a:t>
            </a:r>
            <a:r>
              <a:rPr kumimoji="1" lang="en" altLang="ko-KR" dirty="0"/>
              <a:t>U</a:t>
            </a:r>
            <a:r>
              <a:rPr kumimoji="1" lang="ko-KR" altLang="en-US" dirty="0"/>
              <a:t>와 </a:t>
            </a:r>
            <a:r>
              <a:rPr kumimoji="1" lang="en" altLang="ko-KR" dirty="0"/>
              <a:t>V</a:t>
            </a:r>
            <a:r>
              <a:rPr kumimoji="1" lang="ko-KR" altLang="en-US" dirty="0"/>
              <a:t>는 변화없이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남아 있다는 것도 쉽게 이해할 수 있을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65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 예제에서는 </a:t>
            </a:r>
            <a:r>
              <a:rPr kumimoji="1" lang="en" altLang="ko-KR" dirty="0"/>
              <a:t>COP</a:t>
            </a:r>
            <a:r>
              <a:rPr kumimoji="1" lang="ko-KR" altLang="en-US" dirty="0"/>
              <a:t>의 좌표를 </a:t>
            </a:r>
            <a:r>
              <a:rPr kumimoji="1" lang="en-US" altLang="ko-KR" dirty="0"/>
              <a:t>(1, -1, 5)</a:t>
            </a:r>
            <a:r>
              <a:rPr kumimoji="1" lang="ko-KR" altLang="en-US" dirty="0"/>
              <a:t>로 약간 바꾸었습니다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는 약간 비틀어 지고</a:t>
            </a:r>
            <a:r>
              <a:rPr kumimoji="1" lang="en-US" altLang="ko-KR" dirty="0"/>
              <a:t>, </a:t>
            </a:r>
            <a:r>
              <a:rPr kumimoji="1" lang="en" altLang="ko-KR" dirty="0"/>
              <a:t>N, U, V </a:t>
            </a:r>
            <a:r>
              <a:rPr kumimoji="1" lang="ko-KR" altLang="en-US" dirty="0"/>
              <a:t>축들도 바뀌게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계산하는 방법은 이전과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16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ko-KR" altLang="en-US" dirty="0"/>
              <a:t>이러한 과정으로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transformation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계산하는 함수가 </a:t>
            </a:r>
            <a:r>
              <a:rPr kumimoji="1" lang="en" altLang="ko-KR" dirty="0" err="1"/>
              <a:t>glm</a:t>
            </a:r>
            <a:r>
              <a:rPr kumimoji="1" lang="en" altLang="ko-KR" dirty="0"/>
              <a:t>::</a:t>
            </a:r>
            <a:r>
              <a:rPr kumimoji="1" lang="en" altLang="ko-KR" dirty="0" err="1"/>
              <a:t>lookAt</a:t>
            </a:r>
            <a:r>
              <a:rPr kumimoji="1" lang="en" altLang="ko-KR" dirty="0"/>
              <a:t>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en" altLang="ko-KR" dirty="0"/>
              <a:t>Parameter</a:t>
            </a:r>
            <a:r>
              <a:rPr kumimoji="1" lang="ko-KR" altLang="en-US" dirty="0"/>
              <a:t>들로는 </a:t>
            </a:r>
            <a:r>
              <a:rPr kumimoji="1" lang="en" altLang="ko-KR" dirty="0"/>
              <a:t>COP (P), target (A), </a:t>
            </a:r>
            <a:r>
              <a:rPr kumimoji="1" lang="en" altLang="ko-KR" dirty="0" err="1"/>
              <a:t>virtual_up_vector</a:t>
            </a:r>
            <a:r>
              <a:rPr kumimoji="1" lang="en" altLang="ko-KR" dirty="0"/>
              <a:t>(v') </a:t>
            </a:r>
            <a:r>
              <a:rPr kumimoji="1" lang="ko-KR" altLang="en-US" dirty="0"/>
              <a:t>이 주어지게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75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우리는 지금까지 </a:t>
            </a:r>
            <a:r>
              <a:rPr kumimoji="1" lang="en-US" altLang="ko-KR" dirty="0"/>
              <a:t>NDC,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 normalized device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왔습니다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NDC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방향의 각 </a:t>
            </a:r>
            <a:r>
              <a:rPr kumimoji="1" lang="en-US" altLang="ko-KR" dirty="0"/>
              <a:t>coordinates </a:t>
            </a:r>
            <a:r>
              <a:rPr kumimoji="1" lang="ko-KR" altLang="en-US" dirty="0"/>
              <a:t>의 범위가 </a:t>
            </a:r>
            <a:r>
              <a:rPr kumimoji="1" lang="en-US" altLang="ko-KR" dirty="0"/>
              <a:t>-1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제한됩니다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범위에 들지 않은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는 보이지 않게 되는 것이죠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이러한 제한은 너무 비현실적입니다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466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프로그램은 </a:t>
            </a:r>
            <a:r>
              <a:rPr kumimoji="1" lang="en" altLang="ko-KR" dirty="0"/>
              <a:t>cube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"</a:t>
            </a:r>
            <a:r>
              <a:rPr kumimoji="1" lang="en" altLang="ko-KR" dirty="0"/>
              <a:t>model transformation" </a:t>
            </a:r>
            <a:r>
              <a:rPr kumimoji="1" lang="ko-KR" altLang="en-US" dirty="0"/>
              <a:t>하는 </a:t>
            </a:r>
            <a:r>
              <a:rPr kumimoji="1" lang="ko-KR" altLang="en-US" dirty="0" err="1"/>
              <a:t>것이아니라</a:t>
            </a:r>
            <a:r>
              <a:rPr kumimoji="1" lang="ko-KR" altLang="en-US" dirty="0"/>
              <a:t>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위치를 </a:t>
            </a:r>
            <a:r>
              <a:rPr kumimoji="1" lang="en" altLang="ko-KR" dirty="0"/>
              <a:t>cube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둘러싸고 있는 원형 </a:t>
            </a:r>
            <a:r>
              <a:rPr kumimoji="1" lang="en" altLang="ko-KR" dirty="0"/>
              <a:t>pass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따라 움직이게 하여 </a:t>
            </a:r>
            <a:r>
              <a:rPr kumimoji="1" lang="en" altLang="ko-KR" dirty="0"/>
              <a:t>cube</a:t>
            </a:r>
            <a:r>
              <a:rPr kumimoji="1" lang="ko-KR" altLang="en-US" dirty="0"/>
              <a:t>가 도는 것처럼 보이게 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Camera</a:t>
            </a:r>
            <a:r>
              <a:rPr kumimoji="1" lang="ko-KR" altLang="en-US" dirty="0"/>
              <a:t>는 항상 </a:t>
            </a:r>
            <a:r>
              <a:rPr kumimoji="1" lang="en" altLang="ko-KR" dirty="0"/>
              <a:t>cube</a:t>
            </a:r>
            <a:r>
              <a:rPr kumimoji="1" lang="ko-KR" altLang="en-US" dirty="0"/>
              <a:t>의 중심인 원점을 </a:t>
            </a:r>
            <a:r>
              <a:rPr kumimoji="1" lang="en" altLang="ko-KR" dirty="0"/>
              <a:t>target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보고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우리는 이 프로그램에서 </a:t>
            </a:r>
            <a:r>
              <a:rPr kumimoji="1" lang="en" altLang="ko-KR" dirty="0" err="1"/>
              <a:t>glm</a:t>
            </a:r>
            <a:r>
              <a:rPr kumimoji="1" lang="en" altLang="ko-KR" dirty="0"/>
              <a:t>::</a:t>
            </a:r>
            <a:r>
              <a:rPr kumimoji="1" lang="en" altLang="ko-KR" dirty="0" err="1"/>
              <a:t>lookAt</a:t>
            </a:r>
            <a:r>
              <a:rPr kumimoji="1" lang="en" altLang="ko-KR" dirty="0"/>
              <a:t> </a:t>
            </a:r>
            <a:r>
              <a:rPr kumimoji="1" lang="ko-KR" altLang="en-US" dirty="0"/>
              <a:t>함수를 사용합니다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" altLang="ko-KR" dirty="0"/>
              <a:t>This program does not "model transform" the cube, but rather moves the camera's position along a circular path that surrounds the cube, making the cube appear to spin. </a:t>
            </a:r>
          </a:p>
          <a:p>
            <a:r>
              <a:rPr kumimoji="1" lang="en" altLang="ko-KR" dirty="0"/>
              <a:t>The camera is always looking at the origin, which is the center of the cube, as its target. </a:t>
            </a:r>
          </a:p>
          <a:p>
            <a:r>
              <a:rPr kumimoji="1" lang="en" altLang="ko-KR" dirty="0"/>
              <a:t>We use the </a:t>
            </a:r>
            <a:r>
              <a:rPr kumimoji="1" lang="en" altLang="ko-KR" dirty="0" err="1"/>
              <a:t>glm</a:t>
            </a:r>
            <a:r>
              <a:rPr kumimoji="1" lang="en" altLang="ko-KR" dirty="0"/>
              <a:t>::</a:t>
            </a:r>
            <a:r>
              <a:rPr kumimoji="1" lang="en" altLang="ko-KR" dirty="0" err="1"/>
              <a:t>lookAt</a:t>
            </a:r>
            <a:r>
              <a:rPr kumimoji="1" lang="en" altLang="ko-KR" dirty="0"/>
              <a:t> function in this program.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2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지금부터 우리는 우리가 사용할 </a:t>
            </a:r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임의로 자유롭게 정하게 될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vertex shader</a:t>
            </a:r>
            <a:r>
              <a:rPr kumimoji="1" lang="ko-KR" altLang="en-US" dirty="0"/>
              <a:t>에서는 이러한 임의의 </a:t>
            </a:r>
            <a:r>
              <a:rPr kumimoji="1" lang="en-US" altLang="ko-KR" dirty="0"/>
              <a:t>space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NDC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transform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맨 왼쪽의 그림에서 보면 연두색 직사각형과 노랑색 사분원이 크기가 </a:t>
            </a:r>
            <a:r>
              <a:rPr kumimoji="1" lang="en-US" altLang="ko-KR" dirty="0"/>
              <a:t>90</a:t>
            </a:r>
            <a:r>
              <a:rPr kumimoji="1" lang="ko-KR" altLang="en-US" dirty="0"/>
              <a:t> </a:t>
            </a:r>
            <a:r>
              <a:rPr kumimoji="1" lang="en-US" altLang="ko-KR" dirty="0"/>
              <a:t>x 90 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user-defined space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camera boundary</a:t>
            </a:r>
            <a:r>
              <a:rPr kumimoji="1" lang="ko-KR" altLang="en-US" dirty="0"/>
              <a:t>에 그려진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Vertex shader</a:t>
            </a:r>
            <a:r>
              <a:rPr kumimoji="1" lang="ko-KR" altLang="en-US" dirty="0"/>
              <a:t>가 이것을 </a:t>
            </a:r>
            <a:r>
              <a:rPr kumimoji="1" lang="en-US" altLang="ko-KR" dirty="0"/>
              <a:t>NDC</a:t>
            </a:r>
            <a:r>
              <a:rPr kumimoji="1" lang="ko-KR" altLang="en-US" dirty="0"/>
              <a:t>로 변환하여 </a:t>
            </a:r>
            <a:r>
              <a:rPr kumimoji="1" lang="en-US" altLang="ko-KR" dirty="0" err="1"/>
              <a:t>gl_position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assign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 나서 </a:t>
            </a:r>
            <a:r>
              <a:rPr kumimoji="1" lang="en-US" altLang="ko-KR" dirty="0" err="1"/>
              <a:t>gl_position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hardware</a:t>
            </a:r>
            <a:r>
              <a:rPr kumimoji="1" lang="ko-KR" altLang="en-US" dirty="0"/>
              <a:t>로 보내게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9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Vertex coordinates</a:t>
            </a:r>
            <a:r>
              <a:rPr kumimoji="1" lang="ko-KR" altLang="en-US" dirty="0"/>
              <a:t>는 여러 단계를 거치며 변환되게 됩니다</a:t>
            </a:r>
            <a:r>
              <a:rPr kumimoji="1" lang="en-US" altLang="ko-KR" dirty="0"/>
              <a:t>. Local space</a:t>
            </a:r>
            <a:r>
              <a:rPr kumimoji="1" lang="ko-KR" altLang="en-US" dirty="0"/>
              <a:t>에서 정의된 좌표는 </a:t>
            </a:r>
            <a:r>
              <a:rPr kumimoji="1" lang="en-US" altLang="ko-KR" dirty="0"/>
              <a:t>model transformation</a:t>
            </a:r>
            <a:r>
              <a:rPr kumimoji="1" lang="ko-KR" altLang="en-US" dirty="0"/>
              <a:t>을 적용하여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 변환되고</a:t>
            </a:r>
            <a:r>
              <a:rPr kumimoji="1" lang="en-US" altLang="ko-KR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view transformation</a:t>
            </a:r>
            <a:r>
              <a:rPr kumimoji="1" lang="ko-KR" altLang="en-US" dirty="0"/>
              <a:t>을 적용하여 </a:t>
            </a:r>
            <a:r>
              <a:rPr kumimoji="1" lang="en-US" altLang="ko-KR" dirty="0"/>
              <a:t>view space</a:t>
            </a:r>
            <a:r>
              <a:rPr kumimoji="1" lang="ko-KR" altLang="en-US" dirty="0"/>
              <a:t>로 변환됩니다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또한</a:t>
            </a:r>
            <a:r>
              <a:rPr kumimoji="1" lang="en-US" altLang="ko-KR" dirty="0"/>
              <a:t>, projection transformation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로 변환된 뒤</a:t>
            </a:r>
            <a:r>
              <a:rPr kumimoji="1" lang="en-US" altLang="ko-KR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최종적으로 </a:t>
            </a:r>
            <a:r>
              <a:rPr kumimoji="1" lang="en-US" altLang="ko-KR" dirty="0"/>
              <a:t>viewport transformation</a:t>
            </a:r>
            <a:r>
              <a:rPr kumimoji="1" lang="ko-KR" altLang="en-US" dirty="0"/>
              <a:t>을 이용하여 </a:t>
            </a:r>
            <a:r>
              <a:rPr kumimoji="1" lang="en-US" altLang="ko-KR" dirty="0"/>
              <a:t>screen space</a:t>
            </a:r>
            <a:r>
              <a:rPr kumimoji="1" lang="ko-KR" altLang="en-US" dirty="0"/>
              <a:t>로 변환되어 </a:t>
            </a:r>
            <a:r>
              <a:rPr kumimoji="1" lang="en-US" altLang="ko-KR" dirty="0"/>
              <a:t>screen</a:t>
            </a:r>
            <a:r>
              <a:rPr kumimoji="1" lang="ko-KR" altLang="en-US" dirty="0"/>
              <a:t>에 보여지게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1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Local space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object space</a:t>
            </a:r>
            <a:r>
              <a:rPr kumimoji="1" lang="ko-KR" altLang="en-US" dirty="0"/>
              <a:t>라고도 불리는데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특정한 하나의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에만 국한된 좌표계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들어</a:t>
            </a:r>
            <a:r>
              <a:rPr kumimoji="1" lang="en-US" altLang="ko-KR" dirty="0"/>
              <a:t>, Blender</a:t>
            </a:r>
            <a:r>
              <a:rPr kumimoji="1" lang="ko-KR" altLang="en-US" dirty="0"/>
              <a:t>와 같은 </a:t>
            </a:r>
            <a:r>
              <a:rPr kumimoji="1" lang="en-US" altLang="ko-KR" dirty="0"/>
              <a:t>graphics software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cube</a:t>
            </a:r>
            <a:r>
              <a:rPr kumimoji="1" lang="ko-KR" altLang="en-US" dirty="0"/>
              <a:t>하나를 모델링한다고 가정해 봅시다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보통 처음에 </a:t>
            </a:r>
            <a:r>
              <a:rPr kumimoji="1" lang="en-US" altLang="ko-KR" dirty="0"/>
              <a:t>cube</a:t>
            </a:r>
            <a:r>
              <a:rPr kumimoji="1" lang="ko-KR" altLang="en-US" dirty="0"/>
              <a:t>는 원점을 중심으로 하고</a:t>
            </a:r>
            <a:r>
              <a:rPr kumimoji="1" lang="en-US" altLang="ko-KR" dirty="0"/>
              <a:t>, edge</a:t>
            </a:r>
            <a:r>
              <a:rPr kumimoji="1" lang="ko-KR" altLang="en-US" dirty="0"/>
              <a:t>의 하나의 길이가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기본적인 모양을 가집니다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이후에 우리가 이것의 크기를 바꾸거나 위치를 옮겨서 재배치 하거나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가 처음에 자신을 정의하기 위해 사용하는 좌표계를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때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 coordinates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9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local space</a:t>
            </a:r>
            <a:r>
              <a:rPr kumimoji="1" lang="ko-KR" altLang="en-US" dirty="0"/>
              <a:t>에서 정의된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들은 이후에 하나의 공간에 모여서 한 장면 </a:t>
            </a:r>
            <a:r>
              <a:rPr kumimoji="1" lang="en-US" altLang="ko-KR" dirty="0"/>
              <a:t>(scene) </a:t>
            </a:r>
            <a:r>
              <a:rPr kumimoji="1" lang="ko-KR" altLang="en-US" dirty="0"/>
              <a:t>을 이루게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한 장면 안에 집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자동차 등이 모두 출현하는 경우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집과 나무와 자동차는 모두 처음에 자신만의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들에서 모델링 되었을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예를 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오브젝트의 중심은 원점이고 크기는 상대적으로 조절되어 있지 않을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오브젝트들을 하나의 공간에 모아서 배치해야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하나의 공간을 </a:t>
            </a:r>
            <a:r>
              <a:rPr kumimoji="1" lang="en-US" altLang="ko-KR" dirty="0"/>
              <a:t>world space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World coordinates</a:t>
            </a:r>
            <a:r>
              <a:rPr kumimoji="1" lang="ko-KR" altLang="en-US" dirty="0"/>
              <a:t>는 이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안에서 정의되는 좌표를 말합니다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보면 로봇의 팔을 이루는 두개의 직사각형들은 처음에 각각의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로 모델링 되어 있었습니다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이들을 하나의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 옮겨서 배치하려면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이 필요하게 됩니다</a:t>
            </a:r>
            <a:r>
              <a:rPr kumimoji="1" lang="en-US" altLang="ko-KR" dirty="0"/>
              <a:t>. Local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world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 matrix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부르고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model transformation</a:t>
            </a:r>
            <a:r>
              <a:rPr kumimoji="1" lang="ko-KR" altLang="en-US" dirty="0"/>
              <a:t>이라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그림에서는 </a:t>
            </a:r>
            <a:r>
              <a:rPr kumimoji="1" lang="en-US" altLang="ko-KR" dirty="0"/>
              <a:t>cube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local space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 transformation</a:t>
            </a:r>
            <a:r>
              <a:rPr kumimoji="1" lang="ko-KR" altLang="en-US" dirty="0"/>
              <a:t>에 따라 </a:t>
            </a:r>
            <a:r>
              <a:rPr kumimoji="1" lang="en-US" altLang="ko-KR" dirty="0"/>
              <a:t>world space</a:t>
            </a:r>
            <a:r>
              <a:rPr kumimoji="1" lang="ko-KR" altLang="en-US" dirty="0"/>
              <a:t>로 옮겨지는 것을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6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World space</a:t>
            </a:r>
            <a:r>
              <a:rPr kumimoji="1" lang="ko-KR" altLang="en-US" dirty="0"/>
              <a:t>의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는 </a:t>
            </a:r>
            <a:r>
              <a:rPr kumimoji="1" lang="en" altLang="ko-KR" dirty="0"/>
              <a:t>view transformation</a:t>
            </a:r>
            <a:r>
              <a:rPr kumimoji="1" lang="ko-KR" altLang="en-US" dirty="0"/>
              <a:t>에 의해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 변환됩니다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 space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eye space</a:t>
            </a:r>
            <a:r>
              <a:rPr kumimoji="1" lang="ko-KR" altLang="en-US" dirty="0"/>
              <a:t>라고도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View space</a:t>
            </a:r>
            <a:r>
              <a:rPr kumimoji="1" lang="ko-KR" altLang="en-US" dirty="0"/>
              <a:t>는 </a:t>
            </a:r>
            <a:r>
              <a:rPr kumimoji="1" lang="en" altLang="ko-KR" dirty="0"/>
              <a:t>user</a:t>
            </a:r>
            <a:r>
              <a:rPr kumimoji="1" lang="ko-KR" altLang="en-US" dirty="0"/>
              <a:t>의 </a:t>
            </a:r>
            <a:r>
              <a:rPr kumimoji="1" lang="en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중심으로 정의되는 공간입니다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</a:t>
            </a:r>
            <a:r>
              <a:rPr kumimoji="1" lang="en" altLang="ko-KR" dirty="0"/>
              <a:t>world space</a:t>
            </a:r>
            <a:r>
              <a:rPr kumimoji="1" lang="ko-KR" altLang="en-US" dirty="0"/>
              <a:t>에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들이 존재하고 있을 때</a:t>
            </a:r>
            <a:r>
              <a:rPr kumimoji="1" lang="en-US" altLang="ko-KR" dirty="0"/>
              <a:t>,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는 </a:t>
            </a:r>
            <a:r>
              <a:rPr kumimoji="1" lang="en" altLang="ko-KR" dirty="0"/>
              <a:t>camera</a:t>
            </a:r>
            <a:r>
              <a:rPr kumimoji="1" lang="ko-KR" altLang="en-US" dirty="0"/>
              <a:t>의 위치인 </a:t>
            </a:r>
            <a:r>
              <a:rPr kumimoji="1" lang="en" altLang="ko-KR" dirty="0"/>
              <a:t>center of projection,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COP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가지는 공간입니다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View matrix</a:t>
            </a:r>
            <a:r>
              <a:rPr kumimoji="1" lang="ko-KR" altLang="en-US" dirty="0"/>
              <a:t>로 나타내지는 </a:t>
            </a:r>
            <a:r>
              <a:rPr kumimoji="1" lang="en" altLang="ko-KR" dirty="0"/>
              <a:t>view transformation</a:t>
            </a:r>
            <a:r>
              <a:rPr kumimoji="1" lang="ko-KR" altLang="en-US" dirty="0"/>
              <a:t>은 </a:t>
            </a:r>
            <a:r>
              <a:rPr kumimoji="1" lang="en" altLang="ko-KR" dirty="0"/>
              <a:t>world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view space</a:t>
            </a:r>
            <a:r>
              <a:rPr kumimoji="1" lang="ko-KR" altLang="en-US" dirty="0"/>
              <a:t>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를 변환합니다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view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로의 변환 입니다</a:t>
            </a:r>
            <a:r>
              <a:rPr kumimoji="1" lang="en-US" altLang="ko-KR" dirty="0"/>
              <a:t>. Clip space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clip coordinates</a:t>
            </a:r>
            <a:r>
              <a:rPr kumimoji="1" lang="ko-KR" altLang="en-US" dirty="0"/>
              <a:t>로 정의되는데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clip coordinates</a:t>
            </a:r>
            <a:r>
              <a:rPr kumimoji="1" lang="ko-KR" altLang="en-US" dirty="0"/>
              <a:t>가 바로 </a:t>
            </a:r>
            <a:r>
              <a:rPr kumimoji="1" lang="en-US" altLang="ko-KR" dirty="0"/>
              <a:t>NDC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몇 번 이야기 했듯이 </a:t>
            </a:r>
            <a:r>
              <a:rPr kumimoji="1" lang="en-US" altLang="ko-KR" dirty="0"/>
              <a:t>vertex shader</a:t>
            </a:r>
            <a:r>
              <a:rPr kumimoji="1" lang="ko-KR" altLang="en-US" dirty="0"/>
              <a:t>에서 최종적인 </a:t>
            </a:r>
            <a:r>
              <a:rPr kumimoji="1" lang="en-US" altLang="ko-KR" dirty="0"/>
              <a:t>output </a:t>
            </a:r>
            <a:r>
              <a:rPr kumimoji="1" lang="en-US" altLang="ko-KR" dirty="0" err="1"/>
              <a:t>gl_Position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NDC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가져야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NDC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[-1, 1] </a:t>
            </a:r>
            <a:r>
              <a:rPr kumimoji="1" lang="ko-KR" altLang="en-US" dirty="0"/>
              <a:t>의 범위에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범위 안에 들지 않는 모든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들은 화면에 보이지 않게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</a:t>
            </a:r>
            <a:r>
              <a:rPr kumimoji="1" lang="en-US" altLang="ko-KR" dirty="0"/>
              <a:t>(-2, 0, 0), (0.2, 0.5, -5) </a:t>
            </a:r>
            <a:r>
              <a:rPr kumimoji="1" lang="ko-KR" altLang="en-US" dirty="0"/>
              <a:t>와 같은 점 들이죠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View space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로의 변환은 </a:t>
            </a:r>
            <a:r>
              <a:rPr kumimoji="1" lang="en-US" altLang="ko-KR" dirty="0"/>
              <a:t>projection matrix</a:t>
            </a:r>
            <a:r>
              <a:rPr kumimoji="1" lang="ko-KR" altLang="en-US" dirty="0"/>
              <a:t>에 의해 행해집니다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특히 </a:t>
            </a:r>
            <a:r>
              <a:rPr kumimoji="1" lang="en-US" altLang="ko-KR" dirty="0"/>
              <a:t>projection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은 두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들로 분리될 수 있는데</a:t>
            </a:r>
            <a:r>
              <a:rPr kumimoji="1" lang="en-US" altLang="ko-KR" dirty="0"/>
              <a:t>, projection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perspective division</a:t>
            </a:r>
            <a:r>
              <a:rPr kumimoji="1" lang="ko-KR" altLang="en-US" dirty="0"/>
              <a:t>이 그것들입니다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3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 남은 단계는 </a:t>
            </a:r>
            <a:r>
              <a:rPr kumimoji="1" lang="en-US" altLang="ko-KR" dirty="0"/>
              <a:t>clip space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viewport transformation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screen space coordinates</a:t>
            </a:r>
            <a:r>
              <a:rPr kumimoji="1" lang="ko-KR" altLang="en-US" dirty="0"/>
              <a:t>로 바꾸는 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Screen space</a:t>
            </a:r>
            <a:r>
              <a:rPr kumimoji="1" lang="ko-KR" altLang="en-US" dirty="0"/>
              <a:t>는 실제 </a:t>
            </a:r>
            <a:r>
              <a:rPr kumimoji="1" lang="en-US" altLang="ko-KR" dirty="0"/>
              <a:t>display </a:t>
            </a:r>
            <a:r>
              <a:rPr kumimoji="1" lang="ko-KR" altLang="en-US" dirty="0"/>
              <a:t>화면에 나타나는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좌표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사실 이 </a:t>
            </a:r>
            <a:r>
              <a:rPr kumimoji="1" lang="en-US" altLang="ko-KR" dirty="0"/>
              <a:t>viewport transformation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graphics H/W </a:t>
            </a:r>
            <a:r>
              <a:rPr kumimoji="1" lang="ko-KR" altLang="en-US" dirty="0"/>
              <a:t>에 의해 자동으로 일어나게 되어서 우리가 프로그래밍 할 일은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1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6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8555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30.png"/><Relationship Id="rId5" Type="http://schemas.openxmlformats.org/officeDocument/2006/relationships/image" Target="../media/image40.png"/><Relationship Id="rId10" Type="http://schemas.openxmlformats.org/officeDocument/2006/relationships/image" Target="../media/image420.png"/><Relationship Id="rId4" Type="http://schemas.openxmlformats.org/officeDocument/2006/relationships/image" Target="../media/image39.png"/><Relationship Id="rId9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05_1 </a:t>
            </a:r>
            <a:r>
              <a:rPr lang="en-US" dirty="0">
                <a:ea typeface="Tahoma" panose="020B0604030504040204" pitchFamily="34" charset="0"/>
              </a:rPr>
              <a:t>Viewing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ea typeface="Tahoma" panose="020B0604030504040204" pitchFamily="34" charset="0"/>
              </a:rPr>
              <a:t>Pipeline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47181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09_Viewing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951984" y="2420888"/>
            <a:ext cx="477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Viewing a rotating 3D cube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Rotating the cube by modeling transformation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468263-3DDD-A6C2-EF7B-D02E106F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916832"/>
            <a:ext cx="401494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BE1D8-A8DC-4343-ADBA-D97288D8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Camera in Computer Graphics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51F01-9C40-5B4F-8266-FA88F78E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75" y="4548923"/>
            <a:ext cx="10563250" cy="1166460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Same objects</a:t>
            </a:r>
            <a:r>
              <a:rPr lang="en-US" altLang="ko-KR" sz="2400" dirty="0"/>
              <a:t> but different camera position and parameters (different views)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7D1C05-587D-944E-9BD9-12F0DE82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26" name="Picture 2" descr="Steph Curry Free low-poly 3D model">
            <a:extLst>
              <a:ext uri="{FF2B5EF4-FFF2-40B4-BE49-F238E27FC236}">
                <a16:creationId xmlns:a16="http://schemas.microsoft.com/office/drawing/2014/main" id="{18ECF7D0-BDA9-C34E-277F-59837B11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04" y="1264182"/>
            <a:ext cx="4616651" cy="25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h Curry Free low-poly 3D model">
            <a:extLst>
              <a:ext uri="{FF2B5EF4-FFF2-40B4-BE49-F238E27FC236}">
                <a16:creationId xmlns:a16="http://schemas.microsoft.com/office/drawing/2014/main" id="{DDE259F3-6D97-3AC8-D1E9-A7A6BB57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262952"/>
            <a:ext cx="4616650" cy="25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6898D-302E-2DB6-DDC1-95BA6447B099}"/>
              </a:ext>
            </a:extLst>
          </p:cNvPr>
          <p:cNvSpPr txBox="1"/>
          <p:nvPr/>
        </p:nvSpPr>
        <p:spPr>
          <a:xfrm>
            <a:off x="5298575" y="3865043"/>
            <a:ext cx="51125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www.cgtrader.com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/free-3d-models/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character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man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</a:rPr>
              <a:t>steph-curry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8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32388-8221-AE4D-8E26-2FADEB9B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Simulating Camera Motion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27B1E-20D0-4D49-9635-4705BD34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10148814" cy="2746865"/>
          </a:xfrm>
        </p:spPr>
        <p:txBody>
          <a:bodyPr/>
          <a:lstStyle/>
          <a:p>
            <a:r>
              <a:rPr lang="en-US" altLang="ko-KR" dirty="0"/>
              <a:t>Default WebGL (OpenGL) camera</a:t>
            </a:r>
          </a:p>
          <a:p>
            <a:pPr lvl="1"/>
            <a:r>
              <a:rPr lang="en-US" altLang="ko-KR" dirty="0"/>
              <a:t>Camera at origin</a:t>
            </a:r>
          </a:p>
          <a:p>
            <a:pPr lvl="1"/>
            <a:r>
              <a:rPr lang="en-US" altLang="ko-KR" dirty="0"/>
              <a:t>Looking along –Z axis</a:t>
            </a:r>
            <a:endParaRPr lang="en" altLang="ko-KR" dirty="0"/>
          </a:p>
          <a:p>
            <a:r>
              <a:rPr lang="en" altLang="ko-KR" dirty="0"/>
              <a:t>Simulate the motion of camera</a:t>
            </a:r>
          </a:p>
          <a:p>
            <a:pPr lvl="1"/>
            <a:r>
              <a:rPr lang="en" altLang="ko-KR" dirty="0"/>
              <a:t>by moving all objects in the scene in the reverse direction</a:t>
            </a:r>
          </a:p>
          <a:p>
            <a:pPr lvl="1"/>
            <a:r>
              <a:rPr lang="en" altLang="ko-KR" dirty="0"/>
              <a:t>giving the illusion that </a:t>
            </a:r>
            <a:r>
              <a:rPr lang="en" altLang="ko-KR" b="1" dirty="0"/>
              <a:t>we</a:t>
            </a:r>
            <a:r>
              <a:rPr lang="en" altLang="ko-KR" dirty="0"/>
              <a:t> are moving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235AEA-8027-0C4E-A138-18319D07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20D96-CEE1-5C42-AC25-1937A6CF7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256562"/>
            <a:ext cx="3005354" cy="18032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8D8D7E-9471-6243-ABE7-D3B6E561A8F1}"/>
              </a:ext>
            </a:extLst>
          </p:cNvPr>
          <p:cNvSpPr/>
          <p:nvPr/>
        </p:nvSpPr>
        <p:spPr>
          <a:xfrm>
            <a:off x="874130" y="5059775"/>
            <a:ext cx="33679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http://www.songho.ca/opengl/gl_camera.html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D04B4C-381D-594B-8CBD-48B92DC7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18" y="3256562"/>
            <a:ext cx="3201967" cy="18032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54840A-D78E-E746-BF75-3B0E2D864393}"/>
              </a:ext>
            </a:extLst>
          </p:cNvPr>
          <p:cNvSpPr/>
          <p:nvPr/>
        </p:nvSpPr>
        <p:spPr>
          <a:xfrm>
            <a:off x="4436906" y="5059774"/>
            <a:ext cx="3679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https://blog.trainline.eu/16179-train-travel-europe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1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54953-B16F-B14A-A132-53C820E1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 (Camera) Space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AEA075-5B8C-C149-9B20-F2A8F95F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171A00-6881-2344-A130-882C4055FF3D}"/>
              </a:ext>
            </a:extLst>
          </p:cNvPr>
          <p:cNvCxnSpPr>
            <a:cxnSpLocks/>
          </p:cNvCxnSpPr>
          <p:nvPr/>
        </p:nvCxnSpPr>
        <p:spPr bwMode="auto">
          <a:xfrm>
            <a:off x="8882572" y="4634451"/>
            <a:ext cx="702040" cy="1798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D979D2E-988B-4849-9621-F359E776CE63}"/>
              </a:ext>
            </a:extLst>
          </p:cNvPr>
          <p:cNvCxnSpPr>
            <a:cxnSpLocks/>
          </p:cNvCxnSpPr>
          <p:nvPr/>
        </p:nvCxnSpPr>
        <p:spPr bwMode="auto">
          <a:xfrm flipV="1">
            <a:off x="8882572" y="3910243"/>
            <a:ext cx="0" cy="737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36215E-F2A2-1442-A7CF-45F91A66DCCA}"/>
              </a:ext>
            </a:extLst>
          </p:cNvPr>
          <p:cNvCxnSpPr>
            <a:cxnSpLocks/>
          </p:cNvCxnSpPr>
          <p:nvPr/>
        </p:nvCxnSpPr>
        <p:spPr bwMode="auto">
          <a:xfrm flipH="1">
            <a:off x="9191269" y="2694365"/>
            <a:ext cx="1086789" cy="3341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B5150B-79CA-554F-9600-43CDF6B26D09}"/>
              </a:ext>
            </a:extLst>
          </p:cNvPr>
          <p:cNvCxnSpPr>
            <a:cxnSpLocks/>
          </p:cNvCxnSpPr>
          <p:nvPr/>
        </p:nvCxnSpPr>
        <p:spPr bwMode="auto">
          <a:xfrm>
            <a:off x="10278057" y="2694364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8FA63C-A15F-0948-8350-61FA1E813E34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80554" y="1267800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8EEABE5-9403-7840-925F-CCAE1A7A5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0" t="20198" r="26178" b="23530"/>
          <a:stretch/>
        </p:blipFill>
        <p:spPr>
          <a:xfrm>
            <a:off x="7985660" y="4699407"/>
            <a:ext cx="944380" cy="747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F06774-EF81-3447-9A31-3964C0F81332}"/>
                  </a:ext>
                </a:extLst>
              </p:cNvPr>
              <p:cNvSpPr txBox="1"/>
              <p:nvPr/>
            </p:nvSpPr>
            <p:spPr>
              <a:xfrm>
                <a:off x="11369840" y="2994942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F06774-EF81-3447-9A31-3964C0F8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840" y="2994942"/>
                <a:ext cx="269824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36AEDF-F23D-6541-8EA0-CB25D5B2858F}"/>
                  </a:ext>
                </a:extLst>
              </p:cNvPr>
              <p:cNvSpPr txBox="1"/>
              <p:nvPr/>
            </p:nvSpPr>
            <p:spPr>
              <a:xfrm>
                <a:off x="10203107" y="955823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36AEDF-F23D-6541-8EA0-CB25D5B28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107" y="955823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80CB13-9E5E-E646-8D3D-7447D72A4B36}"/>
                  </a:ext>
                </a:extLst>
              </p:cNvPr>
              <p:cNvSpPr txBox="1"/>
              <p:nvPr/>
            </p:nvSpPr>
            <p:spPr>
              <a:xfrm>
                <a:off x="8881473" y="2781491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80CB13-9E5E-E646-8D3D-7447D72A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473" y="2781491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21739" r="-17391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5CF080-1791-BB4D-B739-6341400CD01D}"/>
                  </a:ext>
                </a:extLst>
              </p:cNvPr>
              <p:cNvSpPr txBox="1"/>
              <p:nvPr/>
            </p:nvSpPr>
            <p:spPr>
              <a:xfrm>
                <a:off x="9572163" y="4675831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5CF080-1791-BB4D-B739-6341400CD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163" y="4675831"/>
                <a:ext cx="240450" cy="276999"/>
              </a:xfrm>
              <a:prstGeom prst="rect">
                <a:avLst/>
              </a:prstGeom>
              <a:blipFill>
                <a:blip r:embed="rId7"/>
                <a:stretch>
                  <a:fillRect l="-15000" r="-10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C43B4-77A4-9241-AA92-E6181DD689C0}"/>
                  </a:ext>
                </a:extLst>
              </p:cNvPr>
              <p:cNvSpPr txBox="1"/>
              <p:nvPr/>
            </p:nvSpPr>
            <p:spPr>
              <a:xfrm>
                <a:off x="8687987" y="3672123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3C43B4-77A4-9241-AA92-E6181DD6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987" y="3672123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6667" r="-1666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0DBF2B-331A-6140-BC00-3DE2EDDF09BD}"/>
                  </a:ext>
                </a:extLst>
              </p:cNvPr>
              <p:cNvSpPr txBox="1"/>
              <p:nvPr/>
            </p:nvSpPr>
            <p:spPr>
              <a:xfrm>
                <a:off x="8604272" y="4453796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0DBF2B-331A-6140-BC00-3DE2EDDF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272" y="4453796"/>
                <a:ext cx="240450" cy="276999"/>
              </a:xfrm>
              <a:prstGeom prst="rect">
                <a:avLst/>
              </a:prstGeom>
              <a:blipFill>
                <a:blip r:embed="rId9"/>
                <a:stretch>
                  <a:fillRect l="-15789" r="-15789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7DBF1B-19D6-9042-AA2B-3FEDDE8020AD}"/>
              </a:ext>
            </a:extLst>
          </p:cNvPr>
          <p:cNvCxnSpPr>
            <a:cxnSpLocks/>
          </p:cNvCxnSpPr>
          <p:nvPr/>
        </p:nvCxnSpPr>
        <p:spPr bwMode="auto">
          <a:xfrm flipV="1">
            <a:off x="9398618" y="2484078"/>
            <a:ext cx="1552383" cy="1651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4DCD297C-2B4D-7D42-8B78-0F0FD147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004342"/>
            <a:ext cx="10148814" cy="5232969"/>
          </a:xfrm>
        </p:spPr>
        <p:txBody>
          <a:bodyPr/>
          <a:lstStyle/>
          <a:p>
            <a:r>
              <a:rPr lang="en-US" altLang="ko-KR" dirty="0"/>
              <a:t>World coordinate system: right-handed system </a:t>
            </a:r>
            <a:r>
              <a:rPr lang="en-US" altLang="ko-KR" b="1" dirty="0" err="1"/>
              <a:t>xyz</a:t>
            </a:r>
            <a:endParaRPr lang="en-US" altLang="ko-KR" b="1" dirty="0"/>
          </a:p>
          <a:p>
            <a:pPr lvl="1"/>
            <a:r>
              <a:rPr lang="en" altLang="ko-KR" dirty="0"/>
              <a:t>Positive z-axis is going through your screen towards you</a:t>
            </a:r>
          </a:p>
          <a:p>
            <a:r>
              <a:rPr lang="en" altLang="ko-KR" dirty="0"/>
              <a:t>Given camera parameters</a:t>
            </a:r>
          </a:p>
          <a:p>
            <a:pPr lvl="1"/>
            <a:r>
              <a:rPr lang="en-US" altLang="ko-KR" b="1" dirty="0"/>
              <a:t>P</a:t>
            </a:r>
            <a:r>
              <a:rPr lang="en-US" altLang="ko-KR" dirty="0"/>
              <a:t>: camera position (COP)</a:t>
            </a:r>
          </a:p>
          <a:p>
            <a:pPr lvl="1"/>
            <a:r>
              <a:rPr lang="en-US" altLang="ko-KR" b="1" dirty="0"/>
              <a:t>A</a:t>
            </a:r>
            <a:r>
              <a:rPr lang="en-US" altLang="ko-KR" dirty="0"/>
              <a:t>: target position (at point)</a:t>
            </a:r>
          </a:p>
          <a:p>
            <a:pPr lvl="1"/>
            <a:r>
              <a:rPr lang="en-US" altLang="ko-KR" b="1" dirty="0"/>
              <a:t>V</a:t>
            </a:r>
            <a:r>
              <a:rPr lang="en-US" altLang="ko-KR" dirty="0"/>
              <a:t>: up vector (y direction in camera coordinates)</a:t>
            </a:r>
          </a:p>
          <a:p>
            <a:r>
              <a:rPr lang="en-US" altLang="ko-KR" dirty="0"/>
              <a:t>View (camera) coordinate system: </a:t>
            </a:r>
          </a:p>
          <a:p>
            <a:pPr lvl="1"/>
            <a:r>
              <a:rPr lang="en-US" altLang="ko-KR" b="1" dirty="0"/>
              <a:t>U</a:t>
            </a:r>
            <a:r>
              <a:rPr lang="en-US" altLang="ko-KR" dirty="0"/>
              <a:t>: right vector (x direction in camera coordinates)</a:t>
            </a:r>
          </a:p>
          <a:p>
            <a:pPr lvl="1"/>
            <a:r>
              <a:rPr lang="en-US" altLang="ko-KR" b="1" dirty="0"/>
              <a:t>V</a:t>
            </a:r>
            <a:r>
              <a:rPr lang="en-US" altLang="ko-KR" dirty="0"/>
              <a:t>: up vector (y direction in camera coordinates)</a:t>
            </a:r>
          </a:p>
          <a:p>
            <a:pPr lvl="1"/>
            <a:r>
              <a:rPr lang="en-US" altLang="ko-KR" b="1" dirty="0"/>
              <a:t>N</a:t>
            </a:r>
            <a:r>
              <a:rPr lang="en-US" altLang="ko-KR" dirty="0"/>
              <a:t>: camera direction vector (z direction in camera coordinates)</a:t>
            </a:r>
          </a:p>
          <a:p>
            <a:pPr lvl="2"/>
            <a:r>
              <a:rPr lang="en-US" altLang="ko-KR" dirty="0"/>
              <a:t>From COP to target point</a:t>
            </a:r>
          </a:p>
          <a:p>
            <a:pPr lvl="2"/>
            <a:r>
              <a:rPr lang="en-US" altLang="ko-KR" dirty="0"/>
              <a:t>= View plane normal (orthogonal to view plane)</a:t>
            </a:r>
          </a:p>
          <a:p>
            <a:pPr lvl="2"/>
            <a:r>
              <a:rPr lang="en-US" altLang="ko-KR" dirty="0"/>
              <a:t>Positive </a:t>
            </a:r>
            <a:r>
              <a:rPr lang="en-US" altLang="ko-KR" b="1" dirty="0"/>
              <a:t>N</a:t>
            </a:r>
            <a:r>
              <a:rPr lang="en-US" altLang="ko-KR" dirty="0"/>
              <a:t>-axis is going into the screen</a:t>
            </a:r>
          </a:p>
          <a:p>
            <a:pPr lvl="1"/>
            <a:r>
              <a:rPr lang="en-US" altLang="ko-KR" dirty="0"/>
              <a:t>View coordinate system</a:t>
            </a:r>
            <a:r>
              <a:rPr lang="ko-KR" altLang="en-US" dirty="0"/>
              <a:t>은 </a:t>
            </a:r>
            <a:r>
              <a:rPr lang="en-US" altLang="ko-KR" b="1" dirty="0">
                <a:solidFill>
                  <a:srgbClr val="FF0000"/>
                </a:solidFill>
              </a:rPr>
              <a:t>left-handed</a:t>
            </a:r>
            <a:r>
              <a:rPr lang="en-US" altLang="ko-KR" dirty="0"/>
              <a:t> system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464208C-6E25-744D-A164-C1C71408D249}"/>
              </a:ext>
            </a:extLst>
          </p:cNvPr>
          <p:cNvSpPr/>
          <p:nvPr/>
        </p:nvSpPr>
        <p:spPr bwMode="auto">
          <a:xfrm>
            <a:off x="10920316" y="2325043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A718D8-262E-8C4F-8584-3741E0354F72}"/>
                  </a:ext>
                </a:extLst>
              </p:cNvPr>
              <p:cNvSpPr txBox="1"/>
              <p:nvPr/>
            </p:nvSpPr>
            <p:spPr>
              <a:xfrm>
                <a:off x="11100316" y="2207079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A718D8-262E-8C4F-8584-3741E0354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316" y="2207079"/>
                <a:ext cx="238848" cy="276999"/>
              </a:xfrm>
              <a:prstGeom prst="rect">
                <a:avLst/>
              </a:prstGeom>
              <a:blipFill>
                <a:blip r:embed="rId10"/>
                <a:stretch>
                  <a:fillRect l="-10000" r="-10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846D55-E0DF-8848-A031-30D9791E8E88}"/>
              </a:ext>
            </a:extLst>
          </p:cNvPr>
          <p:cNvSpPr/>
          <p:nvPr/>
        </p:nvSpPr>
        <p:spPr bwMode="auto">
          <a:xfrm>
            <a:off x="8885796" y="3630741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1592453-A40D-B142-B6F6-4178D793FE96}"/>
              </a:ext>
            </a:extLst>
          </p:cNvPr>
          <p:cNvCxnSpPr>
            <a:cxnSpLocks/>
          </p:cNvCxnSpPr>
          <p:nvPr/>
        </p:nvCxnSpPr>
        <p:spPr bwMode="auto">
          <a:xfrm flipV="1">
            <a:off x="8910708" y="4135093"/>
            <a:ext cx="476855" cy="5121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3E8BB848-55CF-0449-A761-04D84475FEDF}"/>
              </a:ext>
            </a:extLst>
          </p:cNvPr>
          <p:cNvSpPr/>
          <p:nvPr/>
        </p:nvSpPr>
        <p:spPr bwMode="auto">
          <a:xfrm>
            <a:off x="8839259" y="4543746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FD66C6-DAFB-D549-96E8-F5CD90F791B1}"/>
                  </a:ext>
                </a:extLst>
              </p:cNvPr>
              <p:cNvSpPr txBox="1"/>
              <p:nvPr/>
            </p:nvSpPr>
            <p:spPr>
              <a:xfrm>
                <a:off x="9433167" y="4033854"/>
                <a:ext cx="415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FD66C6-DAFB-D549-96E8-F5CD90F7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167" y="4033854"/>
                <a:ext cx="415178" cy="276999"/>
              </a:xfrm>
              <a:prstGeom prst="rect">
                <a:avLst/>
              </a:prstGeom>
              <a:blipFill>
                <a:blip r:embed="rId11"/>
                <a:stretch>
                  <a:fillRect l="-6061" r="-9091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36B8858-D417-ADAF-F30D-A8F9B761DBF2}"/>
              </a:ext>
            </a:extLst>
          </p:cNvPr>
          <p:cNvSpPr txBox="1"/>
          <p:nvPr/>
        </p:nvSpPr>
        <p:spPr>
          <a:xfrm>
            <a:off x="10229606" y="4061042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plane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5" grpId="0"/>
      <p:bldP spid="46" grpId="0"/>
      <p:bldP spid="47" grpId="0"/>
      <p:bldP spid="5" grpId="0" animBg="1"/>
      <p:bldP spid="25" grpId="0"/>
      <p:bldP spid="38" grpId="0" animBg="1"/>
      <p:bldP spid="24" grpId="0" animBg="1"/>
      <p:bldP spid="44" grpId="0"/>
      <p:bldP spid="44" grpId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FDC19-3693-294B-AEF7-9B0975C8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Setting Up View Coordinate System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B884C-E6A8-454A-B257-C3E3397F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1196751"/>
            <a:ext cx="11747659" cy="4112667"/>
          </a:xfrm>
        </p:spPr>
        <p:txBody>
          <a:bodyPr/>
          <a:lstStyle/>
          <a:p>
            <a:r>
              <a:rPr kumimoji="1" lang="en-US" altLang="ko-KR" dirty="0"/>
              <a:t>Compute </a:t>
            </a:r>
            <a:r>
              <a:rPr kumimoji="1" lang="en-US" altLang="ko-KR" b="1" dirty="0"/>
              <a:t>UVN</a:t>
            </a:r>
            <a:r>
              <a:rPr kumimoji="1" lang="en-US" altLang="ko-KR" dirty="0"/>
              <a:t> axes from given camera parameters: </a:t>
            </a:r>
            <a:r>
              <a:rPr kumimoji="1" lang="en-US" altLang="ko-KR" b="1" dirty="0"/>
              <a:t>P</a:t>
            </a:r>
            <a:r>
              <a:rPr kumimoji="1" lang="en-US" altLang="ko-KR" dirty="0"/>
              <a:t>, </a:t>
            </a:r>
            <a:r>
              <a:rPr kumimoji="1" lang="en-US" altLang="ko-KR" b="1" dirty="0"/>
              <a:t>A,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V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ko-KR" b="1" dirty="0"/>
              <a:t>I</a:t>
            </a:r>
            <a:r>
              <a:rPr kumimoji="1" lang="en-US" altLang="ko-KR" dirty="0"/>
              <a:t>nstead of </a:t>
            </a:r>
            <a:r>
              <a:rPr lang="en-US" altLang="ko-KR" dirty="0"/>
              <a:t>exact </a:t>
            </a:r>
            <a:r>
              <a:rPr lang="en-US" altLang="ko-KR" b="1" dirty="0"/>
              <a:t>V</a:t>
            </a:r>
            <a:r>
              <a:rPr lang="en-US" altLang="ko-KR" dirty="0"/>
              <a:t>, </a:t>
            </a:r>
            <a:r>
              <a:rPr kumimoji="1" lang="en-US" altLang="ko-KR" dirty="0"/>
              <a:t>virtual (temporary, not-exact) up vector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’ is given for convenience 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n </a:t>
            </a:r>
            <a:r>
              <a:rPr lang="en-US" altLang="ko-KR" dirty="0"/>
              <a:t>=</a:t>
            </a:r>
            <a:r>
              <a:rPr lang="en-US" altLang="ko-KR" b="1" dirty="0"/>
              <a:t> A </a:t>
            </a:r>
            <a:r>
              <a:rPr lang="en-US" altLang="ko-KR" dirty="0"/>
              <a:t>– </a:t>
            </a:r>
            <a:r>
              <a:rPr lang="en-US" altLang="ko-KR" b="1" dirty="0"/>
              <a:t>P,     N </a:t>
            </a:r>
            <a:r>
              <a:rPr lang="en-US" altLang="ko-KR" dirty="0"/>
              <a:t>=</a:t>
            </a:r>
            <a:r>
              <a:rPr lang="en-US" altLang="ko-KR" b="1" dirty="0"/>
              <a:t> normalize(n)</a:t>
            </a:r>
          </a:p>
          <a:p>
            <a:r>
              <a:rPr lang="en-US" altLang="ko-KR" b="1" dirty="0"/>
              <a:t>u</a:t>
            </a:r>
            <a:r>
              <a:rPr lang="en-US" altLang="ko-KR" dirty="0"/>
              <a:t> = </a:t>
            </a:r>
            <a:r>
              <a:rPr lang="en-US" altLang="ko-KR" b="1" dirty="0"/>
              <a:t>n</a:t>
            </a:r>
            <a:r>
              <a:rPr lang="en-US" altLang="ko-KR" dirty="0"/>
              <a:t> x </a:t>
            </a:r>
            <a:r>
              <a:rPr lang="en-US" altLang="ko-KR" b="1" dirty="0"/>
              <a:t>v’,     U </a:t>
            </a:r>
            <a:r>
              <a:rPr lang="en-US" altLang="ko-KR" dirty="0"/>
              <a:t>=</a:t>
            </a:r>
            <a:r>
              <a:rPr lang="en-US" altLang="ko-KR" b="1" dirty="0"/>
              <a:t> normalize(u)</a:t>
            </a:r>
            <a:endParaRPr lang="en-US" altLang="ko-KR" dirty="0"/>
          </a:p>
          <a:p>
            <a:r>
              <a:rPr lang="en-US" altLang="ko-KR" b="1" dirty="0"/>
              <a:t>v = u </a:t>
            </a:r>
            <a:r>
              <a:rPr lang="en-US" altLang="ko-KR" dirty="0"/>
              <a:t>x</a:t>
            </a:r>
            <a:r>
              <a:rPr lang="en-US" altLang="ko-KR" b="1" dirty="0"/>
              <a:t> n</a:t>
            </a:r>
            <a:r>
              <a:rPr lang="en-US" altLang="ko-KR" dirty="0"/>
              <a:t>,     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 = </a:t>
            </a:r>
            <a:r>
              <a:rPr kumimoji="1" lang="en-US" altLang="ko-KR" b="1" dirty="0"/>
              <a:t>normalize(v)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2186C-E5A7-C747-B8F5-BA807AFC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4E4BD4-E90C-8C40-A18C-3DB57C32FEAE}"/>
              </a:ext>
            </a:extLst>
          </p:cNvPr>
          <p:cNvGrpSpPr/>
          <p:nvPr/>
        </p:nvGrpSpPr>
        <p:grpSpPr>
          <a:xfrm>
            <a:off x="7311914" y="1916832"/>
            <a:ext cx="2327658" cy="2214818"/>
            <a:chOff x="8872710" y="1985313"/>
            <a:chExt cx="2327658" cy="2214818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2C0B302-B26A-E448-9DD0-A423B1ECBA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33787" y="3429000"/>
              <a:ext cx="480224" cy="46556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4E8D34F-82F2-2F42-8C88-95486558EA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33786" y="3881752"/>
              <a:ext cx="702040" cy="17988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C6D7FCA-9565-1746-81A9-1707B279587E}"/>
                </a:ext>
              </a:extLst>
            </p:cNvPr>
            <p:cNvCxnSpPr>
              <a:cxnSpLocks/>
              <a:endCxn id="12" idx="2"/>
            </p:cNvCxnSpPr>
            <p:nvPr/>
          </p:nvCxnSpPr>
          <p:spPr bwMode="auto">
            <a:xfrm flipH="1" flipV="1">
              <a:off x="9054708" y="3204466"/>
              <a:ext cx="79170" cy="69813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931B10-47D4-054F-BE07-0C741C0A8CD5}"/>
                    </a:ext>
                  </a:extLst>
                </p:cNvPr>
                <p:cNvSpPr txBox="1"/>
                <p:nvPr/>
              </p:nvSpPr>
              <p:spPr>
                <a:xfrm>
                  <a:off x="9634638" y="3415035"/>
                  <a:ext cx="248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931B10-47D4-054F-BE07-0C741C0A8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638" y="3415035"/>
                  <a:ext cx="24846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524" r="-9524"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C2E0D8-368E-1E48-AEDC-176C7B446618}"/>
                    </a:ext>
                  </a:extLst>
                </p:cNvPr>
                <p:cNvSpPr txBox="1"/>
                <p:nvPr/>
              </p:nvSpPr>
              <p:spPr>
                <a:xfrm>
                  <a:off x="9823377" y="3923132"/>
                  <a:ext cx="250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5C2E0D8-368E-1E48-AEDC-176C7B446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3377" y="3923132"/>
                  <a:ext cx="25006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286" r="-9524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0795BA-0E11-1146-890A-9599246B808B}"/>
                    </a:ext>
                  </a:extLst>
                </p:cNvPr>
                <p:cNvSpPr txBox="1"/>
                <p:nvPr/>
              </p:nvSpPr>
              <p:spPr>
                <a:xfrm>
                  <a:off x="8939292" y="2927467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B0795BA-0E11-1146-890A-9599246B8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292" y="2927467"/>
                  <a:ext cx="2308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000" r="-10000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F8B62D-6EC6-344D-824A-0A568181BEF2}"/>
                    </a:ext>
                  </a:extLst>
                </p:cNvPr>
                <p:cNvSpPr txBox="1"/>
                <p:nvPr/>
              </p:nvSpPr>
              <p:spPr>
                <a:xfrm>
                  <a:off x="8872710" y="3784632"/>
                  <a:ext cx="2404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F8B62D-6EC6-344D-824A-0A568181B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710" y="3784632"/>
                  <a:ext cx="24045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0000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068AB00-9CC1-224E-AA00-2ED3486FD1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614011" y="2230968"/>
              <a:ext cx="1273624" cy="119803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2D976B-887C-8543-AE78-3A626EEEFDB5}"/>
                    </a:ext>
                  </a:extLst>
                </p:cNvPr>
                <p:cNvSpPr/>
                <p:nvPr/>
              </p:nvSpPr>
              <p:spPr>
                <a:xfrm>
                  <a:off x="10776855" y="1985313"/>
                  <a:ext cx="4235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382D976B-887C-8543-AE78-3A626EEEF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855" y="1985313"/>
                  <a:ext cx="4235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F505784-716B-F64A-9C79-FAEC3588B4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35186" y="2676301"/>
              <a:ext cx="168588" cy="116874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934702A-088D-D54C-B6A8-0F6EFB7A72DA}"/>
                    </a:ext>
                  </a:extLst>
                </p:cNvPr>
                <p:cNvSpPr txBox="1"/>
                <p:nvPr/>
              </p:nvSpPr>
              <p:spPr>
                <a:xfrm>
                  <a:off x="9304632" y="2517819"/>
                  <a:ext cx="2660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934702A-088D-D54C-B6A8-0F6EFB7A7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632" y="2517819"/>
                  <a:ext cx="2660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45" r="-1363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ED5F15-2951-7843-BF5D-3C05B7376FE1}"/>
              </a:ext>
            </a:extLst>
          </p:cNvPr>
          <p:cNvCxnSpPr/>
          <p:nvPr/>
        </p:nvCxnSpPr>
        <p:spPr bwMode="auto">
          <a:xfrm flipH="1" flipV="1">
            <a:off x="6232827" y="2162487"/>
            <a:ext cx="490653" cy="242029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54294C-6F53-914C-A2C1-9178193E83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723480" y="4448971"/>
            <a:ext cx="4103649" cy="12434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AB9A84-2C22-5B42-AE27-D89B21BB26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067737" y="4553183"/>
            <a:ext cx="655743" cy="12291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56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2CBFB-936A-1D43-9AF3-3C041461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World (</a:t>
            </a:r>
            <a:r>
              <a:rPr lang="en-US" altLang="ko-KR" dirty="0" err="1"/>
              <a:t>xyz</a:t>
            </a:r>
            <a:r>
              <a:rPr lang="en-US" altLang="ko-KR" dirty="0"/>
              <a:t>) to</a:t>
            </a:r>
            <a:r>
              <a:rPr lang="ko-KR" altLang="en-US" dirty="0"/>
              <a:t> </a:t>
            </a:r>
            <a:r>
              <a:rPr lang="en-US" altLang="ko-KR" dirty="0"/>
              <a:t>View Space (UVN) Transformation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919278-5D67-3A46-805A-1117E4707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</p:spPr>
            <p:txBody>
              <a:bodyPr/>
              <a:lstStyle/>
              <a:p>
                <a:r>
                  <a:rPr kumimoji="1" lang="en-US" altLang="ko-KR" dirty="0"/>
                  <a:t>Let </a:t>
                </a:r>
                <a:r>
                  <a:rPr kumimoji="1" lang="en-US" altLang="ko-KR" b="1" dirty="0"/>
                  <a:t>U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kumimoji="1" lang="en-US" altLang="ko-KR" dirty="0"/>
                  <a:t>: unit right vector (represented in world space)</a:t>
                </a:r>
              </a:p>
              <a:p>
                <a:r>
                  <a:rPr lang="en-US" altLang="ko-KR" dirty="0"/>
                  <a:t>Let </a:t>
                </a:r>
                <a:r>
                  <a:rPr lang="en-US" altLang="ko-KR" b="1" dirty="0"/>
                  <a:t>V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ko-KR" dirty="0"/>
                  <a:t>: unit up vector (represented in world space)</a:t>
                </a:r>
                <a:endParaRPr kumimoji="1" lang="en-US" altLang="ko-KR" dirty="0"/>
              </a:p>
              <a:p>
                <a:r>
                  <a:rPr kumimoji="1" lang="en-US" altLang="ko-KR" dirty="0"/>
                  <a:t>Let </a:t>
                </a:r>
                <a:r>
                  <a:rPr kumimoji="1" lang="en-US" altLang="ko-KR" b="1" dirty="0"/>
                  <a:t>N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kumimoji="1" lang="en-US" altLang="ko-KR" dirty="0"/>
                  <a:t>: unit direction vector (represented in world space)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𝐏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altLang="ko-KR" dirty="0"/>
                  <a:t>:  COP (represented in world space)</a:t>
                </a:r>
                <a:endParaRPr kumimoji="1" lang="en-US" altLang="ko-KR" dirty="0"/>
              </a:p>
              <a:p>
                <a:r>
                  <a:rPr kumimoji="1" lang="en-US" altLang="ko-KR" dirty="0"/>
                  <a:t>By change</a:t>
                </a:r>
                <a:r>
                  <a:rPr lang="en-US" altLang="ko-KR" dirty="0"/>
                  <a:t>-of-frames (see Note 04_1 Transformations, p. 20 ~ )</a:t>
                </a:r>
              </a:p>
              <a:p>
                <a:pPr lvl="1"/>
                <a:r>
                  <a:rPr kumimoji="1" lang="en-US" altLang="ko-KR" dirty="0"/>
                  <a:t>Transformation from view to world space: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𝐜𝐰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kumimoji="1" lang="en-US" altLang="ko-KR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</m:sSub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ko-KR" dirty="0"/>
              </a:p>
              <a:p>
                <a:pPr lvl="1"/>
                <a:r>
                  <a:rPr lang="en-US" altLang="ko-KR" dirty="0"/>
                  <a:t>So, transformation from world to view space: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e>
                            <m:sub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𝐜𝐰</m:t>
                              </m:r>
                            </m:sub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B919278-5D67-3A46-805A-1117E4707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  <a:blipFill>
                <a:blip r:embed="rId3"/>
                <a:stretch>
                  <a:fillRect l="-452" t="-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908B7-CD0E-8240-87EB-4861E67F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32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9B5-0CCF-3F47-80BC-01C74F55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Example 1) Setting Up View Coordinate System (1/2)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6"/>
                <a:ext cx="10148814" cy="2762752"/>
              </a:xfrm>
            </p:spPr>
            <p:txBody>
              <a:bodyPr/>
              <a:lstStyle/>
              <a:p>
                <a:r>
                  <a:rPr kumimoji="1" lang="en-US" altLang="ko-KR" dirty="0"/>
                  <a:t>Camera Parameters: </a:t>
                </a:r>
                <a:r>
                  <a:rPr kumimoji="1" lang="en-US" altLang="ko-KR" b="1" dirty="0"/>
                  <a:t>P</a:t>
                </a:r>
                <a:r>
                  <a:rPr kumimoji="1" lang="en-US" altLang="ko-KR" dirty="0"/>
                  <a:t> = (0, 0, 5), </a:t>
                </a:r>
                <a:r>
                  <a:rPr lang="en-US" altLang="ko-KR" b="1" dirty="0"/>
                  <a:t>A</a:t>
                </a:r>
                <a:r>
                  <a:rPr kumimoji="1" lang="en-US" altLang="ko-KR" dirty="0"/>
                  <a:t> = (0, 0, 0), </a:t>
                </a:r>
                <a:r>
                  <a:rPr kumimoji="1" lang="en-US" altLang="ko-KR" b="1" dirty="0"/>
                  <a:t>v’ </a:t>
                </a:r>
                <a:r>
                  <a:rPr kumimoji="1" lang="en-US" altLang="ko-KR" dirty="0"/>
                  <a:t>= (0, 1, </a:t>
                </a:r>
                <a:r>
                  <a:rPr lang="en-US" altLang="ko-KR" dirty="0"/>
                  <a:t>0</a:t>
                </a:r>
                <a:r>
                  <a:rPr kumimoji="1" lang="en-US" altLang="ko-KR" dirty="0"/>
                  <a:t>)</a:t>
                </a:r>
              </a:p>
              <a:p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n </a:t>
                </a:r>
                <a:r>
                  <a:rPr lang="en-US" altLang="ko-KR" dirty="0"/>
                  <a:t>=</a:t>
                </a:r>
                <a:r>
                  <a:rPr lang="en-US" altLang="ko-KR" b="1" dirty="0"/>
                  <a:t> A </a:t>
                </a:r>
                <a:r>
                  <a:rPr lang="en-US" altLang="ko-KR" dirty="0"/>
                  <a:t>– </a:t>
                </a:r>
                <a:r>
                  <a:rPr lang="en-US" altLang="ko-KR" b="1" dirty="0"/>
                  <a:t>P </a:t>
                </a:r>
                <a:r>
                  <a:rPr lang="en-US" altLang="ko-KR" dirty="0"/>
                  <a:t>= (0, 0, -5), </a:t>
                </a:r>
                <a:r>
                  <a:rPr lang="en-US" altLang="ko-KR" b="1" i="0" dirty="0">
                    <a:latin typeface="+mj-lt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0, −1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u</a:t>
                </a:r>
                <a:r>
                  <a:rPr lang="en-US" altLang="ko-KR" dirty="0"/>
                  <a:t> = </a:t>
                </a:r>
                <a:r>
                  <a:rPr lang="en-US" altLang="ko-KR" b="1" dirty="0"/>
                  <a:t>n</a:t>
                </a:r>
                <a:r>
                  <a:rPr lang="en-US" altLang="ko-KR" dirty="0"/>
                  <a:t> x </a:t>
                </a:r>
                <a:r>
                  <a:rPr lang="en-US" altLang="ko-KR" b="1" dirty="0"/>
                  <a:t>v’ </a:t>
                </a:r>
                <a:r>
                  <a:rPr lang="en-US" altLang="ko-KR" dirty="0"/>
                  <a:t>= (5, 0, 0), </a:t>
                </a:r>
                <a:r>
                  <a:rPr lang="en-US" altLang="ko-KR" b="1" dirty="0"/>
                  <a:t>U </a:t>
                </a:r>
                <a:r>
                  <a:rPr lang="en-US" altLang="ko-KR" dirty="0"/>
                  <a:t>= (1, 0, 0)</a:t>
                </a:r>
              </a:p>
              <a:p>
                <a:r>
                  <a:rPr lang="en-US" altLang="ko-KR" b="1" dirty="0"/>
                  <a:t>v = u </a:t>
                </a:r>
                <a:r>
                  <a:rPr lang="en-US" altLang="ko-KR" dirty="0"/>
                  <a:t>x</a:t>
                </a:r>
                <a:r>
                  <a:rPr lang="en-US" altLang="ko-KR" b="1" dirty="0"/>
                  <a:t> n </a:t>
                </a:r>
                <a:r>
                  <a:rPr lang="en-US" altLang="ko-KR" dirty="0"/>
                  <a:t>= (0, 25, 0), </a:t>
                </a:r>
                <a:r>
                  <a:rPr lang="en-US" altLang="ko-KR" b="1" dirty="0"/>
                  <a:t>V </a:t>
                </a:r>
                <a:r>
                  <a:rPr lang="en-US" altLang="ko-KR" dirty="0"/>
                  <a:t>= (0, 1, 0)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6"/>
                <a:ext cx="10148814" cy="2762752"/>
              </a:xfrm>
              <a:blipFill>
                <a:blip r:embed="rId3"/>
                <a:stretch>
                  <a:fillRect l="-500" t="-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4AD5D-1DF6-DF46-BBA3-750AFC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D3A5A3-68FD-A240-B8BF-53A1C0A3FB46}"/>
              </a:ext>
            </a:extLst>
          </p:cNvPr>
          <p:cNvCxnSpPr>
            <a:cxnSpLocks/>
          </p:cNvCxnSpPr>
          <p:nvPr/>
        </p:nvCxnSpPr>
        <p:spPr bwMode="auto">
          <a:xfrm>
            <a:off x="6343310" y="4089753"/>
            <a:ext cx="702040" cy="1798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AE268F-DD03-3743-9402-C9C1BA4506B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3310" y="3365545"/>
            <a:ext cx="0" cy="737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BB6BF6-1A8B-3E4F-AAA0-1BB2E649FDC9}"/>
              </a:ext>
            </a:extLst>
          </p:cNvPr>
          <p:cNvCxnSpPr>
            <a:cxnSpLocks/>
          </p:cNvCxnSpPr>
          <p:nvPr/>
        </p:nvCxnSpPr>
        <p:spPr bwMode="auto">
          <a:xfrm>
            <a:off x="9269334" y="3151317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4C1221-0F21-B946-A00F-4532BACAC2BA}"/>
              </a:ext>
            </a:extLst>
          </p:cNvPr>
          <p:cNvCxnSpPr>
            <a:cxnSpLocks/>
          </p:cNvCxnSpPr>
          <p:nvPr/>
        </p:nvCxnSpPr>
        <p:spPr bwMode="auto">
          <a:xfrm flipV="1">
            <a:off x="9271831" y="1724753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/>
              <p:nvPr/>
            </p:nvSpPr>
            <p:spPr>
              <a:xfrm>
                <a:off x="10361117" y="3451895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117" y="3451895"/>
                <a:ext cx="269824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/>
              <p:nvPr/>
            </p:nvSpPr>
            <p:spPr>
              <a:xfrm>
                <a:off x="9194384" y="1412776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384" y="1412776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l="-4348" r="-4348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/>
              <p:nvPr/>
            </p:nvSpPr>
            <p:spPr>
              <a:xfrm>
                <a:off x="5171111" y="4306578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11" y="4306578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27273" r="-2272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/>
              <p:nvPr/>
            </p:nvSpPr>
            <p:spPr>
              <a:xfrm>
                <a:off x="7032901" y="4131133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901" y="4131133"/>
                <a:ext cx="240450" cy="276999"/>
              </a:xfrm>
              <a:prstGeom prst="rect">
                <a:avLst/>
              </a:prstGeom>
              <a:blipFill>
                <a:blip r:embed="rId7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/>
              <p:nvPr/>
            </p:nvSpPr>
            <p:spPr>
              <a:xfrm>
                <a:off x="6249165" y="308973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65" y="3089731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5789" r="-15789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/>
              <p:nvPr/>
            </p:nvSpPr>
            <p:spPr>
              <a:xfrm>
                <a:off x="6065010" y="3909098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10" y="3909098"/>
                <a:ext cx="240450" cy="276999"/>
              </a:xfrm>
              <a:prstGeom prst="rect">
                <a:avLst/>
              </a:prstGeom>
              <a:blipFill>
                <a:blip r:embed="rId9"/>
                <a:stretch>
                  <a:fillRect l="-15000" r="-15000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/>
              <p:nvPr/>
            </p:nvSpPr>
            <p:spPr>
              <a:xfrm>
                <a:off x="9353268" y="2812732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268" y="2812732"/>
                <a:ext cx="238848" cy="276999"/>
              </a:xfrm>
              <a:prstGeom prst="rect">
                <a:avLst/>
              </a:prstGeom>
              <a:blipFill>
                <a:blip r:embed="rId10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8F1771-64CA-7643-A39D-F3ED7DE471FD}"/>
              </a:ext>
            </a:extLst>
          </p:cNvPr>
          <p:cNvSpPr/>
          <p:nvPr/>
        </p:nvSpPr>
        <p:spPr bwMode="auto">
          <a:xfrm>
            <a:off x="7623193" y="3029079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/>
              <p:nvPr/>
            </p:nvSpPr>
            <p:spPr>
              <a:xfrm>
                <a:off x="6829691" y="3607399"/>
                <a:ext cx="242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91" y="3607399"/>
                <a:ext cx="242054" cy="276999"/>
              </a:xfrm>
              <a:prstGeom prst="rect">
                <a:avLst/>
              </a:prstGeom>
              <a:blipFill>
                <a:blip r:embed="rId11"/>
                <a:stretch>
                  <a:fillRect l="-15000" r="-15000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44750EB-DDE4-9D41-8C55-4469479076D5}"/>
              </a:ext>
            </a:extLst>
          </p:cNvPr>
          <p:cNvCxnSpPr>
            <a:cxnSpLocks/>
          </p:cNvCxnSpPr>
          <p:nvPr/>
        </p:nvCxnSpPr>
        <p:spPr bwMode="auto">
          <a:xfrm flipH="1">
            <a:off x="8975475" y="3173701"/>
            <a:ext cx="276278" cy="9135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2AD7E54-B4C7-3C40-874D-1817C8BD5AE0}"/>
              </a:ext>
            </a:extLst>
          </p:cNvPr>
          <p:cNvSpPr/>
          <p:nvPr/>
        </p:nvSpPr>
        <p:spPr bwMode="auto">
          <a:xfrm>
            <a:off x="9202697" y="3046387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CB8362D-B8C2-5245-9FC9-865BCED8B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5452593" y="3495957"/>
            <a:ext cx="2790732" cy="87163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14870C-4C7A-A342-8BEA-7067FBCDB551}"/>
              </a:ext>
            </a:extLst>
          </p:cNvPr>
          <p:cNvCxnSpPr>
            <a:cxnSpLocks/>
          </p:cNvCxnSpPr>
          <p:nvPr/>
        </p:nvCxnSpPr>
        <p:spPr bwMode="auto">
          <a:xfrm flipV="1">
            <a:off x="6341950" y="3886338"/>
            <a:ext cx="673904" cy="2014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DF1FE0E-3224-F64B-BED7-04AE09B7B3B0}"/>
              </a:ext>
            </a:extLst>
          </p:cNvPr>
          <p:cNvSpPr/>
          <p:nvPr/>
        </p:nvSpPr>
        <p:spPr bwMode="auto">
          <a:xfrm>
            <a:off x="6299997" y="399904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8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 animBg="1"/>
      <p:bldP spid="41" grpId="0"/>
      <p:bldP spid="36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9B5-0CCF-3F47-80BC-01C74F55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Example 1) Setting Up View Coordinate System (2/2)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6"/>
                <a:ext cx="10148814" cy="5621576"/>
              </a:xfrm>
            </p:spPr>
            <p:txBody>
              <a:bodyPr/>
              <a:lstStyle/>
              <a:p>
                <a:r>
                  <a:rPr kumimoji="1"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(3, 3, 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dirty="0"/>
                  <a:t>in world space</a:t>
                </a:r>
              </a:p>
              <a:p>
                <a:r>
                  <a:rPr lang="en-US" altLang="ko-KR" dirty="0"/>
                  <a:t>Change </a:t>
                </a:r>
                <a:r>
                  <a:rPr kumimoji="1" lang="en-US" altLang="ko-KR" dirty="0"/>
                  <a:t>the coordinates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kumimoji="1" lang="en-US" altLang="ko-KR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ko-KR" dirty="0"/>
                  <a:t> in the view space.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1" dirty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1800" b="1">
                            <a:latin typeface="Cambria Math" panose="02040503050406030204" pitchFamily="18" charset="0"/>
                          </a:rPr>
                          <m:t>𝐰𝐜</m:t>
                        </m:r>
                      </m:sub>
                    </m:sSub>
                    <m:sSub>
                      <m:sSub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6"/>
                <a:ext cx="10148814" cy="5621576"/>
              </a:xfrm>
              <a:blipFill>
                <a:blip r:embed="rId3"/>
                <a:stretch>
                  <a:fillRect l="-500" t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4AD5D-1DF6-DF46-BBA3-750AFC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5830" y="6469365"/>
            <a:ext cx="516672" cy="323385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D3A5A3-68FD-A240-B8BF-53A1C0A3FB46}"/>
              </a:ext>
            </a:extLst>
          </p:cNvPr>
          <p:cNvCxnSpPr>
            <a:cxnSpLocks/>
          </p:cNvCxnSpPr>
          <p:nvPr/>
        </p:nvCxnSpPr>
        <p:spPr bwMode="auto">
          <a:xfrm>
            <a:off x="7641017" y="4449793"/>
            <a:ext cx="702040" cy="17988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AE268F-DD03-3743-9402-C9C1BA4506B2}"/>
              </a:ext>
            </a:extLst>
          </p:cNvPr>
          <p:cNvCxnSpPr>
            <a:cxnSpLocks/>
          </p:cNvCxnSpPr>
          <p:nvPr/>
        </p:nvCxnSpPr>
        <p:spPr bwMode="auto">
          <a:xfrm flipV="1">
            <a:off x="7641017" y="3725585"/>
            <a:ext cx="0" cy="7370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BB6BF6-1A8B-3E4F-AAA0-1BB2E649FDC9}"/>
              </a:ext>
            </a:extLst>
          </p:cNvPr>
          <p:cNvCxnSpPr>
            <a:cxnSpLocks/>
          </p:cNvCxnSpPr>
          <p:nvPr/>
        </p:nvCxnSpPr>
        <p:spPr bwMode="auto">
          <a:xfrm>
            <a:off x="10567041" y="3511357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4C1221-0F21-B946-A00F-4532BACAC2B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569538" y="2084793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/>
              <p:nvPr/>
            </p:nvSpPr>
            <p:spPr>
              <a:xfrm>
                <a:off x="11658824" y="3811935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F588A-560C-AC4D-B394-F5650B029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824" y="3811935"/>
                <a:ext cx="269824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/>
              <p:nvPr/>
            </p:nvSpPr>
            <p:spPr>
              <a:xfrm>
                <a:off x="10492091" y="1772816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EBC6AC-3ED1-8847-B1F7-F83CA890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91" y="1772816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l="-9091" r="-4545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/>
              <p:nvPr/>
            </p:nvSpPr>
            <p:spPr>
              <a:xfrm>
                <a:off x="6468818" y="4666618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E65C18-CF41-304F-A9FF-6AD041DA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818" y="4666618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27273" r="-2272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/>
              <p:nvPr/>
            </p:nvSpPr>
            <p:spPr>
              <a:xfrm>
                <a:off x="8330608" y="4491173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78388C-6AC6-E642-9F80-A0235351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608" y="4491173"/>
                <a:ext cx="240450" cy="276999"/>
              </a:xfrm>
              <a:prstGeom prst="rect">
                <a:avLst/>
              </a:prstGeom>
              <a:blipFill>
                <a:blip r:embed="rId7"/>
                <a:stretch>
                  <a:fillRect l="-21053" r="-1578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/>
              <p:nvPr/>
            </p:nvSpPr>
            <p:spPr>
              <a:xfrm>
                <a:off x="7546872" y="3449771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91C8E69-19AA-CF43-B064-D974ADB1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72" y="3449771"/>
                <a:ext cx="230832" cy="276999"/>
              </a:xfrm>
              <a:prstGeom prst="rect">
                <a:avLst/>
              </a:prstGeom>
              <a:blipFill>
                <a:blip r:embed="rId8"/>
                <a:stretch>
                  <a:fillRect l="-15789" r="-1578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/>
              <p:nvPr/>
            </p:nvSpPr>
            <p:spPr>
              <a:xfrm>
                <a:off x="7362717" y="4269138"/>
                <a:ext cx="240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EE3318-0B9F-E948-A12B-64EB8570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17" y="4269138"/>
                <a:ext cx="240450" cy="276999"/>
              </a:xfrm>
              <a:prstGeom prst="rect">
                <a:avLst/>
              </a:prstGeom>
              <a:blipFill>
                <a:blip r:embed="rId9"/>
                <a:stretch>
                  <a:fillRect l="-15000" r="-15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/>
              <p:nvPr/>
            </p:nvSpPr>
            <p:spPr>
              <a:xfrm>
                <a:off x="10650975" y="3172772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8F200-538E-EE4B-91D9-AE9377D4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975" y="3172772"/>
                <a:ext cx="238848" cy="276999"/>
              </a:xfrm>
              <a:prstGeom prst="rect">
                <a:avLst/>
              </a:prstGeom>
              <a:blipFill>
                <a:blip r:embed="rId10"/>
                <a:stretch>
                  <a:fillRect l="-15000" r="-15000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8F1771-64CA-7643-A39D-F3ED7DE471FD}"/>
              </a:ext>
            </a:extLst>
          </p:cNvPr>
          <p:cNvSpPr/>
          <p:nvPr/>
        </p:nvSpPr>
        <p:spPr bwMode="auto">
          <a:xfrm>
            <a:off x="8920900" y="3389119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/>
              <p:nvPr/>
            </p:nvSpPr>
            <p:spPr>
              <a:xfrm>
                <a:off x="8127398" y="3967439"/>
                <a:ext cx="242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4C808C-10AB-EE4C-ADC8-9EC9A14FE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398" y="3967439"/>
                <a:ext cx="242054" cy="276999"/>
              </a:xfrm>
              <a:prstGeom prst="rect">
                <a:avLst/>
              </a:prstGeom>
              <a:blipFill>
                <a:blip r:embed="rId11"/>
                <a:stretch>
                  <a:fillRect l="-14286" r="-9524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44750EB-DDE4-9D41-8C55-4469479076D5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73182" y="3533741"/>
            <a:ext cx="276278" cy="9135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22AD7E54-B4C7-3C40-874D-1817C8BD5AE0}"/>
              </a:ext>
            </a:extLst>
          </p:cNvPr>
          <p:cNvSpPr/>
          <p:nvPr/>
        </p:nvSpPr>
        <p:spPr bwMode="auto">
          <a:xfrm>
            <a:off x="10500404" y="3406427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CB8362D-B8C2-5245-9FC9-865BCED8B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6750300" y="3855997"/>
            <a:ext cx="2790732" cy="87163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914870C-4C7A-A342-8BEA-7067FBCDB551}"/>
              </a:ext>
            </a:extLst>
          </p:cNvPr>
          <p:cNvCxnSpPr>
            <a:cxnSpLocks/>
          </p:cNvCxnSpPr>
          <p:nvPr/>
        </p:nvCxnSpPr>
        <p:spPr bwMode="auto">
          <a:xfrm flipV="1">
            <a:off x="7639657" y="4246378"/>
            <a:ext cx="673904" cy="2014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5DF1FE0E-3224-F64B-BED7-04AE09B7B3B0}"/>
              </a:ext>
            </a:extLst>
          </p:cNvPr>
          <p:cNvSpPr/>
          <p:nvPr/>
        </p:nvSpPr>
        <p:spPr bwMode="auto">
          <a:xfrm>
            <a:off x="7597704" y="435908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B29D992-43D2-F145-A6F2-CBEA35375371}"/>
              </a:ext>
            </a:extLst>
          </p:cNvPr>
          <p:cNvSpPr/>
          <p:nvPr/>
        </p:nvSpPr>
        <p:spPr bwMode="auto">
          <a:xfrm>
            <a:off x="11253305" y="265655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EDCDE-6DB1-B144-970A-4C4C75E22997}"/>
                  </a:ext>
                </a:extLst>
              </p:cNvPr>
              <p:cNvSpPr txBox="1"/>
              <p:nvPr/>
            </p:nvSpPr>
            <p:spPr>
              <a:xfrm>
                <a:off x="11445674" y="2521076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𝐐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EDCDE-6DB1-B144-970A-4C4C75E22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674" y="2521076"/>
                <a:ext cx="250068" cy="276999"/>
              </a:xfrm>
              <a:prstGeom prst="rect">
                <a:avLst/>
              </a:prstGeom>
              <a:blipFill>
                <a:blip r:embed="rId12"/>
                <a:stretch>
                  <a:fillRect l="-19048" r="-14286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4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7" grpId="0"/>
      <p:bldP spid="38" grpId="0" animBg="1"/>
      <p:bldP spid="41" grpId="0"/>
      <p:bldP spid="36" grpId="0" animBg="1"/>
      <p:bldP spid="40" grpId="0" animBg="1"/>
      <p:bldP spid="23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49B5-0CCF-3F47-80BC-01C74F55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dirty="0"/>
              <a:t>Example 2) Setting Up View Coordinate System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Camera Parameters: </a:t>
                </a:r>
                <a:r>
                  <a:rPr kumimoji="1" lang="en-US" altLang="ko-KR" b="1" dirty="0"/>
                  <a:t>P</a:t>
                </a:r>
                <a:r>
                  <a:rPr kumimoji="1" lang="en-US" altLang="ko-KR" dirty="0"/>
                  <a:t> = (1, -1, 5), </a:t>
                </a:r>
                <a:r>
                  <a:rPr lang="en-US" altLang="ko-KR" b="1" dirty="0"/>
                  <a:t>A</a:t>
                </a:r>
                <a:r>
                  <a:rPr kumimoji="1" lang="en-US" altLang="ko-KR" dirty="0"/>
                  <a:t> = (0, 0, 0), </a:t>
                </a:r>
                <a:r>
                  <a:rPr kumimoji="1" lang="en-US" altLang="ko-KR" b="1" dirty="0"/>
                  <a:t>v’ </a:t>
                </a:r>
                <a:r>
                  <a:rPr kumimoji="1" lang="en-US" altLang="ko-KR" dirty="0"/>
                  <a:t>= (0, 1, </a:t>
                </a:r>
                <a:r>
                  <a:rPr lang="en-US" altLang="ko-KR" dirty="0"/>
                  <a:t>0</a:t>
                </a:r>
                <a:r>
                  <a:rPr kumimoji="1" lang="en-US" altLang="ko-KR" dirty="0"/>
                  <a:t>) are given in world coordinates system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/>
                  <a:t>n </a:t>
                </a:r>
                <a:r>
                  <a:rPr lang="en-US" altLang="ko-KR" dirty="0"/>
                  <a:t>=</a:t>
                </a:r>
                <a:r>
                  <a:rPr lang="en-US" altLang="ko-KR" b="1" dirty="0"/>
                  <a:t> A </a:t>
                </a:r>
                <a:r>
                  <a:rPr lang="en-US" altLang="ko-KR" dirty="0"/>
                  <a:t>– </a:t>
                </a:r>
                <a:r>
                  <a:rPr lang="en-US" altLang="ko-KR" b="1" dirty="0"/>
                  <a:t>P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(−1, 1, −5),  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 = n 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v’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(5, 0, −1), </m:t>
                    </m:r>
                    <m:r>
                      <a:rPr lang="en-US" altLang="ko-KR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U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</m:ra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ko-KR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b="1" dirty="0"/>
                  <a:t>v = u </a:t>
                </a:r>
                <a:r>
                  <a:rPr lang="en-US" altLang="ko-KR" dirty="0"/>
                  <a:t>x</a:t>
                </a:r>
                <a:r>
                  <a:rPr lang="en-US" altLang="ko-KR" b="1" dirty="0"/>
                  <a:t> 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 (1, 26, 5), </m:t>
                    </m:r>
                  </m:oMath>
                </a14:m>
                <a:r>
                  <a:rPr lang="en-US" altLang="ko-KR" b="1" dirty="0"/>
                  <a:t> V</a:t>
                </a:r>
                <a:r>
                  <a:rPr lang="en-US" altLang="ko-KR" dirty="0"/>
                  <a:t> = </a:t>
                </a:r>
              </a:p>
              <a:p>
                <a:pPr marL="0" indent="0">
                  <a:buNone/>
                </a:pPr>
                <a:endParaRPr lang="en-US" altLang="ko-KR" b="1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CC7920-A0A9-8E46-87E1-82EB4DE0E7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4AD5D-1DF6-DF46-BBA3-750AFC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767B5-1050-BE46-A010-7C6C27EA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18" y="2928150"/>
            <a:ext cx="2235200" cy="13208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EBA7589-15D6-EA4C-ABD1-3DF52B8C89B9}"/>
              </a:ext>
            </a:extLst>
          </p:cNvPr>
          <p:cNvCxnSpPr>
            <a:cxnSpLocks/>
          </p:cNvCxnSpPr>
          <p:nvPr/>
        </p:nvCxnSpPr>
        <p:spPr bwMode="auto">
          <a:xfrm>
            <a:off x="10194223" y="3439349"/>
            <a:ext cx="1091783" cy="439078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E84E64-4E77-6D47-BB03-F6578FB96D9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96720" y="2012785"/>
            <a:ext cx="0" cy="1426564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7BB74-9FDD-384B-B6C1-03733C4ACAEA}"/>
                  </a:ext>
                </a:extLst>
              </p:cNvPr>
              <p:cNvSpPr txBox="1"/>
              <p:nvPr/>
            </p:nvSpPr>
            <p:spPr>
              <a:xfrm>
                <a:off x="11286006" y="3739927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17BB74-9FDD-384B-B6C1-03733C4AC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006" y="3739927"/>
                <a:ext cx="269824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5072F-6F57-0F4E-96FF-FA99FFBFCC0C}"/>
                  </a:ext>
                </a:extLst>
              </p:cNvPr>
              <p:cNvSpPr txBox="1"/>
              <p:nvPr/>
            </p:nvSpPr>
            <p:spPr>
              <a:xfrm>
                <a:off x="10119273" y="1700808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85072F-6F57-0F4E-96FF-FA99FFBFC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273" y="1700808"/>
                <a:ext cx="269824" cy="276999"/>
              </a:xfrm>
              <a:prstGeom prst="rect">
                <a:avLst/>
              </a:prstGeom>
              <a:blipFill>
                <a:blip r:embed="rId6"/>
                <a:stretch>
                  <a:fillRect l="-4545" r="-4545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1FE9-AA96-944D-B3EF-9D92B02CAE74}"/>
                  </a:ext>
                </a:extLst>
              </p:cNvPr>
              <p:cNvSpPr txBox="1"/>
              <p:nvPr/>
            </p:nvSpPr>
            <p:spPr>
              <a:xfrm>
                <a:off x="6096000" y="4594610"/>
                <a:ext cx="269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1FE9-AA96-944D-B3EF-9D92B02CA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94610"/>
                <a:ext cx="269824" cy="276999"/>
              </a:xfrm>
              <a:prstGeom prst="rect">
                <a:avLst/>
              </a:prstGeom>
              <a:blipFill>
                <a:blip r:embed="rId7"/>
                <a:stretch>
                  <a:fillRect l="-27273" r="-22727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762685-7911-FD4B-8BE2-92F50BA38538}"/>
                  </a:ext>
                </a:extLst>
              </p:cNvPr>
              <p:cNvSpPr txBox="1"/>
              <p:nvPr/>
            </p:nvSpPr>
            <p:spPr>
              <a:xfrm>
                <a:off x="10278157" y="3100764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762685-7911-FD4B-8BE2-92F50BA3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157" y="3100764"/>
                <a:ext cx="238848" cy="276999"/>
              </a:xfrm>
              <a:prstGeom prst="rect">
                <a:avLst/>
              </a:prstGeom>
              <a:blipFill>
                <a:blip r:embed="rId8"/>
                <a:stretch>
                  <a:fillRect l="-15000" r="-10000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E141A0-EFCC-154E-A4E8-CC62C2EA0F46}"/>
              </a:ext>
            </a:extLst>
          </p:cNvPr>
          <p:cNvSpPr/>
          <p:nvPr/>
        </p:nvSpPr>
        <p:spPr bwMode="auto">
          <a:xfrm>
            <a:off x="8461154" y="3536646"/>
            <a:ext cx="1419072" cy="9337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2Left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977CB1B-010F-9147-A32E-73C4FD541DA9}"/>
              </a:ext>
            </a:extLst>
          </p:cNvPr>
          <p:cNvCxnSpPr>
            <a:cxnSpLocks/>
          </p:cNvCxnSpPr>
          <p:nvPr/>
        </p:nvCxnSpPr>
        <p:spPr bwMode="auto">
          <a:xfrm flipH="1">
            <a:off x="9538942" y="3435458"/>
            <a:ext cx="637700" cy="176282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7E75BB2-D1A2-5340-BAB2-E568E84F6586}"/>
              </a:ext>
            </a:extLst>
          </p:cNvPr>
          <p:cNvSpPr/>
          <p:nvPr/>
        </p:nvSpPr>
        <p:spPr bwMode="auto">
          <a:xfrm>
            <a:off x="10127586" y="3334419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6E727D-4B82-3747-AD87-42AAC583AB2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77483" y="3947468"/>
            <a:ext cx="2144874" cy="708159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A82711-67CD-3C4F-B202-108B7B3D1F12}"/>
              </a:ext>
            </a:extLst>
          </p:cNvPr>
          <p:cNvGrpSpPr/>
          <p:nvPr/>
        </p:nvGrpSpPr>
        <p:grpSpPr>
          <a:xfrm rot="21420392">
            <a:off x="7652642" y="3620278"/>
            <a:ext cx="1474829" cy="1318401"/>
            <a:chOff x="6989899" y="5127006"/>
            <a:chExt cx="1474829" cy="1318401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BEB7D1F-6EE6-8848-ACDA-8FB9625A77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68199" y="6127028"/>
              <a:ext cx="702040" cy="17988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D53FCD8-109A-8946-93B8-AC1B81FD02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68199" y="5402820"/>
              <a:ext cx="0" cy="73701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690E19-8A89-8B4B-8DF3-D3E5A68FD03D}"/>
                    </a:ext>
                  </a:extLst>
                </p:cNvPr>
                <p:cNvSpPr txBox="1"/>
                <p:nvPr/>
              </p:nvSpPr>
              <p:spPr>
                <a:xfrm>
                  <a:off x="7957790" y="6168408"/>
                  <a:ext cx="2404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4690E19-8A89-8B4B-8DF3-D3E5A68FD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7790" y="6168408"/>
                  <a:ext cx="24045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000" r="-15000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7D39C-8A97-2F46-95CE-935E08158C0A}"/>
                    </a:ext>
                  </a:extLst>
                </p:cNvPr>
                <p:cNvSpPr txBox="1"/>
                <p:nvPr/>
              </p:nvSpPr>
              <p:spPr>
                <a:xfrm>
                  <a:off x="7174054" y="5127006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7D39C-8A97-2F46-95CE-935E08158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054" y="5127006"/>
                  <a:ext cx="23083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5000" r="-10000" b="-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6B5F4-7D92-7A49-A6F7-B305774C097D}"/>
                    </a:ext>
                  </a:extLst>
                </p:cNvPr>
                <p:cNvSpPr txBox="1"/>
                <p:nvPr/>
              </p:nvSpPr>
              <p:spPr>
                <a:xfrm>
                  <a:off x="6989899" y="5946373"/>
                  <a:ext cx="24045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D96B5F4-7D92-7A49-A6F7-B305774C0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99" y="5946373"/>
                  <a:ext cx="24045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524" r="-14286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194CFA-9CB7-634A-8439-AABC9699FD73}"/>
                    </a:ext>
                  </a:extLst>
                </p:cNvPr>
                <p:cNvSpPr txBox="1"/>
                <p:nvPr/>
              </p:nvSpPr>
              <p:spPr>
                <a:xfrm>
                  <a:off x="7579215" y="5647832"/>
                  <a:ext cx="2420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𝐍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194CFA-9CB7-634A-8439-AABC9699FD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215" y="5647832"/>
                  <a:ext cx="24205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FA8C110-A98B-4242-B8B6-450162ECB7A2}"/>
                </a:ext>
              </a:extLst>
            </p:cNvPr>
            <p:cNvCxnSpPr>
              <a:cxnSpLocks/>
            </p:cNvCxnSpPr>
            <p:nvPr/>
          </p:nvCxnSpPr>
          <p:spPr bwMode="auto">
            <a:xfrm rot="179608" flipV="1">
              <a:off x="7282352" y="5531369"/>
              <a:ext cx="1182376" cy="62502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F849F4B-1949-F743-99EE-89BE91EA637F}"/>
                </a:ext>
              </a:extLst>
            </p:cNvPr>
            <p:cNvSpPr/>
            <p:nvPr/>
          </p:nvSpPr>
          <p:spPr bwMode="auto">
            <a:xfrm>
              <a:off x="7224886" y="6036323"/>
              <a:ext cx="180000" cy="180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92C904-1317-FB4D-926D-2316815C4577}"/>
              </a:ext>
            </a:extLst>
          </p:cNvPr>
          <p:cNvCxnSpPr>
            <a:cxnSpLocks/>
            <a:endCxn id="20" idx="3"/>
          </p:cNvCxnSpPr>
          <p:nvPr/>
        </p:nvCxnSpPr>
        <p:spPr bwMode="auto">
          <a:xfrm flipV="1">
            <a:off x="9808766" y="3488059"/>
            <a:ext cx="345180" cy="1923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42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4D8BA-489C-8A4C-AB98-A93C893F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LookAt</a:t>
            </a:r>
            <a:r>
              <a:rPr kumimoji="1" lang="en-US" altLang="ko-KR" dirty="0"/>
              <a:t> by </a:t>
            </a:r>
            <a:r>
              <a:rPr kumimoji="1" lang="en-US" altLang="ko-KR" dirty="0" err="1"/>
              <a:t>glm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E0302-EDC1-D249-9BB6-34E028A1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184106-7102-4647-A727-0FDE5F0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3" y="1809926"/>
            <a:ext cx="6846323" cy="14209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99F91C-A040-034E-A1C7-1FDE3235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3" y="998453"/>
            <a:ext cx="6697953" cy="694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128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ECF74-C7E8-D249-8B43-19662726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Space So Far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7B061-324F-9046-B240-1B4805B9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96752"/>
            <a:ext cx="11504308" cy="4608512"/>
          </a:xfrm>
        </p:spPr>
        <p:txBody>
          <a:bodyPr/>
          <a:lstStyle/>
          <a:p>
            <a:r>
              <a:rPr lang="en" altLang="ko-KR" sz="2400" dirty="0"/>
              <a:t>We have used normalized device coordinates (NDC), so far. </a:t>
            </a:r>
          </a:p>
          <a:p>
            <a:pPr lvl="1"/>
            <a:r>
              <a:rPr lang="en" altLang="ko-KR" sz="2400" dirty="0"/>
              <a:t>x, y and z coordinates of each vertex should be between -1.0 and 1.0.</a:t>
            </a:r>
          </a:p>
          <a:p>
            <a:pPr lvl="1"/>
            <a:r>
              <a:rPr kumimoji="1" lang="en" altLang="ko-KR" sz="2400" dirty="0"/>
              <a:t>If not, invisible.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4A317-7CA6-EB48-9213-0342B6DE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6F4D8C-7CB8-301D-895F-5C620013990D}"/>
              </a:ext>
            </a:extLst>
          </p:cNvPr>
          <p:cNvGrpSpPr/>
          <p:nvPr/>
        </p:nvGrpSpPr>
        <p:grpSpPr>
          <a:xfrm>
            <a:off x="4079776" y="2346598"/>
            <a:ext cx="3384376" cy="3386658"/>
            <a:chOff x="5663952" y="2659186"/>
            <a:chExt cx="3384376" cy="338665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BA8A0933-5421-54CF-23CF-62E36FF990D8}"/>
                </a:ext>
              </a:extLst>
            </p:cNvPr>
            <p:cNvCxnSpPr/>
            <p:nvPr/>
          </p:nvCxnSpPr>
          <p:spPr>
            <a:xfrm>
              <a:off x="5663952" y="4389660"/>
              <a:ext cx="3384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2131B74-0703-C095-6C85-BCFC2CF9AD18}"/>
                </a:ext>
              </a:extLst>
            </p:cNvPr>
            <p:cNvSpPr/>
            <p:nvPr/>
          </p:nvSpPr>
          <p:spPr>
            <a:xfrm>
              <a:off x="6690066" y="3813596"/>
              <a:ext cx="1188131" cy="11521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B64F731-1FC6-D94F-8EA9-E12CAC492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132" y="2659186"/>
              <a:ext cx="0" cy="338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4896BC-17D5-FE42-A09E-7D7DE7FADDE5}"/>
                </a:ext>
              </a:extLst>
            </p:cNvPr>
            <p:cNvSpPr>
              <a:spLocks noChangeAspect="1"/>
            </p:cNvSpPr>
            <p:nvPr/>
          </p:nvSpPr>
          <p:spPr>
            <a:xfrm rot="2433221">
              <a:off x="7038621" y="4037572"/>
              <a:ext cx="498949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C3E139D-D113-557B-5A7F-42BB32C300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1182" y="4783356"/>
              <a:ext cx="427749" cy="4277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1" name="원형 10">
              <a:extLst>
                <a:ext uri="{FF2B5EF4-FFF2-40B4-BE49-F238E27FC236}">
                  <a16:creationId xmlns:a16="http://schemas.microsoft.com/office/drawing/2014/main" id="{0F0CF086-8A42-33AA-2144-B4E3AA2DAF0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671182" y="4781566"/>
              <a:ext cx="429539" cy="429539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71A173-E2A1-9318-1C6A-2C56E9BF77E4}"/>
                </a:ext>
              </a:extLst>
            </p:cNvPr>
            <p:cNvSpPr txBox="1"/>
            <p:nvPr/>
          </p:nvSpPr>
          <p:spPr>
            <a:xfrm>
              <a:off x="78992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4DDB0-A829-85EB-3323-C3945597D472}"/>
                </a:ext>
              </a:extLst>
            </p:cNvPr>
            <p:cNvSpPr txBox="1"/>
            <p:nvPr/>
          </p:nvSpPr>
          <p:spPr>
            <a:xfrm>
              <a:off x="7032104" y="3466944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FF7BDC-3928-E24C-6F4D-6F5DD0F69B97}"/>
                </a:ext>
              </a:extLst>
            </p:cNvPr>
            <p:cNvSpPr txBox="1"/>
            <p:nvPr/>
          </p:nvSpPr>
          <p:spPr>
            <a:xfrm>
              <a:off x="63120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F9B5D-6494-62CA-3EFE-57350CC23AC1}"/>
                </a:ext>
              </a:extLst>
            </p:cNvPr>
            <p:cNvSpPr txBox="1"/>
            <p:nvPr/>
          </p:nvSpPr>
          <p:spPr>
            <a:xfrm>
              <a:off x="6960105" y="4931876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3A4993-83D0-D22B-63B8-6244684BB693}"/>
                </a:ext>
              </a:extLst>
            </p:cNvPr>
            <p:cNvSpPr txBox="1"/>
            <p:nvPr/>
          </p:nvSpPr>
          <p:spPr>
            <a:xfrm>
              <a:off x="7671182" y="3466944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NDC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2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61437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10_CameraCircle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4596695" y="2984891"/>
            <a:ext cx="6588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the camera along a circular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camera always looks at the origin (center of the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kumimoji="1" lang="en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  <a:r>
              <a:rPr kumimoji="1" lang="en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1" lang="en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lookAt</a:t>
            </a:r>
            <a:endParaRPr kumimoji="1" lang="en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88208D-CBD1-0286-7A29-7D150B9F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73" y="2631462"/>
            <a:ext cx="3270722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ECF74-C7E8-D249-8B43-19662726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sz="3600" dirty="0"/>
              <a:t>From Now 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7B061-324F-9046-B240-1B4805B9E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069991"/>
            <a:ext cx="11504308" cy="1926961"/>
          </a:xfrm>
        </p:spPr>
        <p:txBody>
          <a:bodyPr/>
          <a:lstStyle/>
          <a:p>
            <a:r>
              <a:rPr lang="en-US" altLang="ko-KR" sz="2600" dirty="0"/>
              <a:t>Ex</a:t>
            </a:r>
            <a:r>
              <a:rPr lang="en" altLang="ko-KR" sz="2600" dirty="0"/>
              <a:t>tend world to the user-defined space without limits</a:t>
            </a:r>
          </a:p>
          <a:p>
            <a:pPr lvl="1"/>
            <a:r>
              <a:rPr lang="en" altLang="ko-KR" sz="2400" dirty="0"/>
              <a:t>Vertex shader</a:t>
            </a:r>
          </a:p>
          <a:p>
            <a:pPr lvl="2"/>
            <a:r>
              <a:rPr kumimoji="1" lang="en" altLang="ko-KR" sz="2000" dirty="0"/>
              <a:t>Transform the vertex coordinates to gl_Position in NDC</a:t>
            </a:r>
            <a:endParaRPr kumimoji="1" lang="en-US" altLang="ko-KR" sz="2000" dirty="0"/>
          </a:p>
          <a:p>
            <a:pPr lvl="2"/>
            <a:r>
              <a:rPr kumimoji="1" lang="en" altLang="ko-KR" sz="2000" dirty="0"/>
              <a:t>Send gl_Position to HW (to draw)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4A317-7CA6-EB48-9213-0342B6DE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A22297-878C-D535-CBBB-15AADC559071}"/>
              </a:ext>
            </a:extLst>
          </p:cNvPr>
          <p:cNvGrpSpPr/>
          <p:nvPr/>
        </p:nvGrpSpPr>
        <p:grpSpPr>
          <a:xfrm>
            <a:off x="687052" y="2659186"/>
            <a:ext cx="4112804" cy="3386658"/>
            <a:chOff x="687052" y="2659186"/>
            <a:chExt cx="4112804" cy="338665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B59A35D-991A-F75C-C372-D12C11B2D464}"/>
                </a:ext>
              </a:extLst>
            </p:cNvPr>
            <p:cNvCxnSpPr/>
            <p:nvPr/>
          </p:nvCxnSpPr>
          <p:spPr>
            <a:xfrm>
              <a:off x="1415480" y="4389660"/>
              <a:ext cx="3384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2C231B-CFA1-7ECC-5FBC-7ACDAF93EF88}"/>
                </a:ext>
              </a:extLst>
            </p:cNvPr>
            <p:cNvSpPr/>
            <p:nvPr/>
          </p:nvSpPr>
          <p:spPr>
            <a:xfrm>
              <a:off x="1883532" y="3093516"/>
              <a:ext cx="2376264" cy="24482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6208BC3-6385-4651-6694-6874293A8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664" y="2659186"/>
              <a:ext cx="0" cy="338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F239E7-709A-397B-2F5A-A7C350820E83}"/>
                </a:ext>
              </a:extLst>
            </p:cNvPr>
            <p:cNvSpPr txBox="1"/>
            <p:nvPr/>
          </p:nvSpPr>
          <p:spPr>
            <a:xfrm>
              <a:off x="4007768" y="4092336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2191F4-CAAE-DC77-E333-8640B9E8AFD2}"/>
                </a:ext>
              </a:extLst>
            </p:cNvPr>
            <p:cNvSpPr txBox="1"/>
            <p:nvPr/>
          </p:nvSpPr>
          <p:spPr>
            <a:xfrm>
              <a:off x="3071673" y="2877492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133C8D-52C5-DA95-B5F7-8F8608D73819}"/>
                </a:ext>
              </a:extLst>
            </p:cNvPr>
            <p:cNvSpPr txBox="1"/>
            <p:nvPr/>
          </p:nvSpPr>
          <p:spPr>
            <a:xfrm>
              <a:off x="1315952" y="4542219"/>
              <a:ext cx="108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camera</a:t>
              </a:r>
            </a:p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viewing</a:t>
              </a:r>
            </a:p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boundary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1E29F3-A842-8B0F-2724-2D3E38D41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49709" y="5134392"/>
              <a:ext cx="860400" cy="860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8" name="원형 17">
              <a:extLst>
                <a:ext uri="{FF2B5EF4-FFF2-40B4-BE49-F238E27FC236}">
                  <a16:creationId xmlns:a16="http://schemas.microsoft.com/office/drawing/2014/main" id="{1FDAB306-F178-C172-4AEE-A849B7B0ADA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849805" y="5134392"/>
              <a:ext cx="864000" cy="864000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D745B9-D798-2ACE-003A-445F04218C67}"/>
                </a:ext>
              </a:extLst>
            </p:cNvPr>
            <p:cNvSpPr/>
            <p:nvPr/>
          </p:nvSpPr>
          <p:spPr>
            <a:xfrm rot="2433221">
              <a:off x="2512656" y="3524794"/>
              <a:ext cx="1066077" cy="38459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C3435A-1568-8996-07B0-5C88049C58CB}"/>
                </a:ext>
              </a:extLst>
            </p:cNvPr>
            <p:cNvSpPr txBox="1"/>
            <p:nvPr/>
          </p:nvSpPr>
          <p:spPr>
            <a:xfrm>
              <a:off x="687052" y="3156813"/>
              <a:ext cx="1374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User-defined</a:t>
              </a:r>
            </a:p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Space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D6ACE9-62D5-744E-AEF6-54973B1DE964}"/>
              </a:ext>
            </a:extLst>
          </p:cNvPr>
          <p:cNvGrpSpPr/>
          <p:nvPr/>
        </p:nvGrpSpPr>
        <p:grpSpPr>
          <a:xfrm>
            <a:off x="5663952" y="2659186"/>
            <a:ext cx="3384376" cy="3386658"/>
            <a:chOff x="5663952" y="2659186"/>
            <a:chExt cx="3384376" cy="3386658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F1B5753-39B0-8614-DC85-E1C63B0FFA4D}"/>
                </a:ext>
              </a:extLst>
            </p:cNvPr>
            <p:cNvCxnSpPr/>
            <p:nvPr/>
          </p:nvCxnSpPr>
          <p:spPr>
            <a:xfrm>
              <a:off x="5663952" y="4389660"/>
              <a:ext cx="33843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3314B91-A716-B65D-52D1-20A31D80A5F1}"/>
                </a:ext>
              </a:extLst>
            </p:cNvPr>
            <p:cNvSpPr/>
            <p:nvPr/>
          </p:nvSpPr>
          <p:spPr>
            <a:xfrm>
              <a:off x="6690066" y="3813596"/>
              <a:ext cx="1188131" cy="11521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EFA34F9-035A-1CAF-2FA8-F8164235C7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132" y="2659186"/>
              <a:ext cx="0" cy="3386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773FF3-1680-C799-C662-280EF44374AA}"/>
                </a:ext>
              </a:extLst>
            </p:cNvPr>
            <p:cNvSpPr>
              <a:spLocks noChangeAspect="1"/>
            </p:cNvSpPr>
            <p:nvPr/>
          </p:nvSpPr>
          <p:spPr>
            <a:xfrm rot="2433221">
              <a:off x="7038621" y="4037572"/>
              <a:ext cx="498949" cy="18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569851D-E12C-F28C-A229-F64A3E0BC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1182" y="4783356"/>
              <a:ext cx="427749" cy="42774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2" name="원형 21">
              <a:extLst>
                <a:ext uri="{FF2B5EF4-FFF2-40B4-BE49-F238E27FC236}">
                  <a16:creationId xmlns:a16="http://schemas.microsoft.com/office/drawing/2014/main" id="{1D5CE3B5-282A-F756-6798-D88651462D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671182" y="4781566"/>
              <a:ext cx="429539" cy="429539"/>
            </a:xfrm>
            <a:prstGeom prst="pi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kumimoji="1" lang="ko-KR" altLang="en-US" b="1" dirty="0">
                <a:solidFill>
                  <a:srgbClr val="9B2393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F6F73D-1087-B11D-408B-B627DD292B2D}"/>
                </a:ext>
              </a:extLst>
            </p:cNvPr>
            <p:cNvSpPr txBox="1"/>
            <p:nvPr/>
          </p:nvSpPr>
          <p:spPr>
            <a:xfrm>
              <a:off x="78992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AA3814-E16C-220F-C84B-5DCE0C015C16}"/>
                </a:ext>
              </a:extLst>
            </p:cNvPr>
            <p:cNvSpPr txBox="1"/>
            <p:nvPr/>
          </p:nvSpPr>
          <p:spPr>
            <a:xfrm>
              <a:off x="7032104" y="3466944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F8CD01-AB99-FE10-C3F9-CA6A55D4C96E}"/>
                </a:ext>
              </a:extLst>
            </p:cNvPr>
            <p:cNvSpPr txBox="1"/>
            <p:nvPr/>
          </p:nvSpPr>
          <p:spPr>
            <a:xfrm>
              <a:off x="6312024" y="4361750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479814-932C-E3FF-7B69-BDB9BCC88F18}"/>
                </a:ext>
              </a:extLst>
            </p:cNvPr>
            <p:cNvSpPr txBox="1"/>
            <p:nvPr/>
          </p:nvSpPr>
          <p:spPr>
            <a:xfrm>
              <a:off x="6960105" y="4931876"/>
              <a:ext cx="504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-1</a:t>
              </a:r>
              <a:endPara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B67155-C959-85CD-9733-E2A70D243298}"/>
                </a:ext>
              </a:extLst>
            </p:cNvPr>
            <p:cNvSpPr txBox="1"/>
            <p:nvPr/>
          </p:nvSpPr>
          <p:spPr>
            <a:xfrm>
              <a:off x="7671182" y="3466944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NDC</a:t>
              </a:r>
              <a:endPara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EC8D1D8B-0D3A-D3FF-7AC7-8D73C500FC9A}"/>
              </a:ext>
            </a:extLst>
          </p:cNvPr>
          <p:cNvSpPr/>
          <p:nvPr/>
        </p:nvSpPr>
        <p:spPr>
          <a:xfrm>
            <a:off x="4883104" y="4092336"/>
            <a:ext cx="648072" cy="689229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E4D8AB2-98DE-CF5C-36B6-9356F26D23B3}"/>
              </a:ext>
            </a:extLst>
          </p:cNvPr>
          <p:cNvSpPr/>
          <p:nvPr/>
        </p:nvSpPr>
        <p:spPr>
          <a:xfrm>
            <a:off x="9074257" y="4092335"/>
            <a:ext cx="648072" cy="689229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1C76FB-86FB-C38D-1611-4FFBA10FC6E0}"/>
              </a:ext>
            </a:extLst>
          </p:cNvPr>
          <p:cNvSpPr txBox="1"/>
          <p:nvPr/>
        </p:nvSpPr>
        <p:spPr>
          <a:xfrm>
            <a:off x="9820992" y="425766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HW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6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5BD74A-2AC0-A644-8D8F-5980E4D0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995505"/>
            <a:ext cx="9073414" cy="44686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294383D-BAAF-D74A-9FEE-F248B56E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Coordinate Transformations: Space by Space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3634B-45ED-7141-B13B-C2297AB9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2032E2-7784-1343-8649-3D6626E4E3AA}"/>
              </a:ext>
            </a:extLst>
          </p:cNvPr>
          <p:cNvSpPr/>
          <p:nvPr/>
        </p:nvSpPr>
        <p:spPr>
          <a:xfrm>
            <a:off x="8751033" y="2432997"/>
            <a:ext cx="2342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1E26592-D906-3A4D-9DBD-9EC52AB3B9EF}"/>
              </a:ext>
            </a:extLst>
          </p:cNvPr>
          <p:cNvSpPr/>
          <p:nvPr/>
        </p:nvSpPr>
        <p:spPr bwMode="auto">
          <a:xfrm>
            <a:off x="7896034" y="1789673"/>
            <a:ext cx="276879" cy="29012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BAAB10-E2C2-6242-A28A-591B1E715A98}"/>
              </a:ext>
            </a:extLst>
          </p:cNvPr>
          <p:cNvSpPr/>
          <p:nvPr/>
        </p:nvSpPr>
        <p:spPr bwMode="auto">
          <a:xfrm>
            <a:off x="1548177" y="3392925"/>
            <a:ext cx="182880" cy="19694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9E48E81-09D1-AF4A-8B21-871F39D92042}"/>
              </a:ext>
            </a:extLst>
          </p:cNvPr>
          <p:cNvCxnSpPr>
            <a:stCxn id="6" idx="6"/>
            <a:endCxn id="7" idx="0"/>
          </p:cNvCxnSpPr>
          <p:nvPr/>
        </p:nvCxnSpPr>
        <p:spPr bwMode="auto">
          <a:xfrm flipH="1">
            <a:off x="1639617" y="1934736"/>
            <a:ext cx="6533296" cy="1458189"/>
          </a:xfrm>
          <a:prstGeom prst="bentConnector4">
            <a:avLst>
              <a:gd name="adj1" fmla="val -3499"/>
              <a:gd name="adj2" fmla="val 83478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3577559-0CAE-2244-1826-D26402D08C6B}"/>
              </a:ext>
            </a:extLst>
          </p:cNvPr>
          <p:cNvSpPr/>
          <p:nvPr/>
        </p:nvSpPr>
        <p:spPr>
          <a:xfrm>
            <a:off x="4265293" y="995505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812A89B-1823-E2B2-BBDE-A6A67595A64A}"/>
              </a:ext>
            </a:extLst>
          </p:cNvPr>
          <p:cNvSpPr/>
          <p:nvPr/>
        </p:nvSpPr>
        <p:spPr>
          <a:xfrm>
            <a:off x="647820" y="3229833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B761FEDD-607F-4E0D-9437-15B634FB0081}"/>
              </a:ext>
            </a:extLst>
          </p:cNvPr>
          <p:cNvSpPr/>
          <p:nvPr/>
        </p:nvSpPr>
        <p:spPr>
          <a:xfrm>
            <a:off x="4265293" y="3212668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EAB50C5-8A3D-838A-7240-B491D667A02E}"/>
              </a:ext>
            </a:extLst>
          </p:cNvPr>
          <p:cNvSpPr/>
          <p:nvPr/>
        </p:nvSpPr>
        <p:spPr>
          <a:xfrm>
            <a:off x="7562867" y="3212668"/>
            <a:ext cx="2063552" cy="212734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06844-12B8-A644-B593-46FEBBBC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 Space (Object Space)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06413-1C90-8A4C-8C5B-F4DFEFDE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196752"/>
            <a:ext cx="8013520" cy="2359009"/>
          </a:xfrm>
        </p:spPr>
        <p:txBody>
          <a:bodyPr/>
          <a:lstStyle/>
          <a:p>
            <a:r>
              <a:rPr lang="en" altLang="ko-KR" sz="2400" dirty="0"/>
              <a:t>Local space</a:t>
            </a:r>
          </a:p>
          <a:p>
            <a:pPr lvl="1"/>
            <a:r>
              <a:rPr lang="en" altLang="ko-KR" sz="2400" dirty="0"/>
              <a:t>Coordinate space that is local to your object</a:t>
            </a:r>
          </a:p>
          <a:p>
            <a:r>
              <a:rPr kumimoji="1" lang="en" altLang="ko-KR" sz="2400" dirty="0"/>
              <a:t>ex) c</a:t>
            </a:r>
            <a:r>
              <a:rPr lang="en" altLang="ko-KR" sz="2400" dirty="0"/>
              <a:t>ube</a:t>
            </a:r>
            <a:r>
              <a:rPr lang="ko-KR" altLang="en-US" sz="2400" dirty="0"/>
              <a:t> </a:t>
            </a:r>
            <a:r>
              <a:rPr lang="en" altLang="ko-KR" sz="2400" dirty="0"/>
              <a:t>in graphics software (like Blender)</a:t>
            </a:r>
          </a:p>
          <a:p>
            <a:pPr lvl="1"/>
            <a:r>
              <a:rPr lang="en" altLang="ko-KR" sz="2400" dirty="0"/>
              <a:t>center of cube at origin (0, 0, 0)</a:t>
            </a:r>
            <a:endParaRPr lang="en-US" altLang="ko-KR" sz="2400" dirty="0"/>
          </a:p>
          <a:p>
            <a:pPr lvl="1"/>
            <a:r>
              <a:rPr lang="en-US" altLang="ko-KR" sz="2400" dirty="0"/>
              <a:t>edge length = 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351BF-3DA5-1744-AE5A-43D7BE82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314CB-E557-204C-A203-D43BAAA29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89" b="50451"/>
          <a:stretch/>
        </p:blipFill>
        <p:spPr>
          <a:xfrm>
            <a:off x="7882158" y="1066234"/>
            <a:ext cx="2996899" cy="3381171"/>
          </a:xfrm>
          <a:prstGeom prst="rect">
            <a:avLst/>
          </a:prstGeom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1043F6-F2A2-4647-8EAE-482A23BA0C83}"/>
              </a:ext>
            </a:extLst>
          </p:cNvPr>
          <p:cNvSpPr/>
          <p:nvPr/>
        </p:nvSpPr>
        <p:spPr>
          <a:xfrm>
            <a:off x="7166585" y="4279740"/>
            <a:ext cx="44280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https://learnopengl.com/Getting-started/Coordinate-Systems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59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B85E0-A2F8-0443-9E00-B5A9335D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World Space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9A9D6-2F2C-204B-9AD6-7D5B7EBE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11469190" cy="2350625"/>
          </a:xfrm>
        </p:spPr>
        <p:txBody>
          <a:bodyPr>
            <a:normAutofit/>
          </a:bodyPr>
          <a:lstStyle/>
          <a:p>
            <a:r>
              <a:rPr lang="en" altLang="ko-KR" dirty="0"/>
              <a:t>Result of </a:t>
            </a:r>
            <a:r>
              <a:rPr lang="en" altLang="ko-KR" sz="1800" dirty="0"/>
              <a:t>d</a:t>
            </a:r>
            <a:r>
              <a:rPr lang="en" altLang="ko-KR" dirty="0"/>
              <a:t>efining a position for each object inside a larger single (graphic) world </a:t>
            </a:r>
          </a:p>
          <a:p>
            <a:r>
              <a:rPr lang="en" altLang="ko-KR" dirty="0"/>
              <a:t>World coordinates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en-US" altLang="ko-KR" sz="2000" dirty="0"/>
              <a:t>oordinates in the world space</a:t>
            </a:r>
          </a:p>
          <a:p>
            <a:r>
              <a:rPr lang="en" altLang="ko-KR" dirty="0"/>
              <a:t>Model matrix</a:t>
            </a:r>
          </a:p>
          <a:p>
            <a:pPr lvl="1"/>
            <a:r>
              <a:rPr lang="en" altLang="ko-KR" sz="2000" dirty="0"/>
              <a:t>Transformation matrix from local to world space (model transformation)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63109-063A-FA49-8C9B-F9DED1AE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BAF22-4DD1-4D42-8438-A6FCD590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2706812"/>
            <a:ext cx="3632214" cy="24702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B794E9-AA05-8942-B14D-3F6FB63B2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8480" b="52270"/>
          <a:stretch/>
        </p:blipFill>
        <p:spPr>
          <a:xfrm>
            <a:off x="4448212" y="2656731"/>
            <a:ext cx="6817622" cy="26050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990432-2070-5F4D-9C46-15558ADF1617}"/>
              </a:ext>
            </a:extLst>
          </p:cNvPr>
          <p:cNvSpPr/>
          <p:nvPr/>
        </p:nvSpPr>
        <p:spPr>
          <a:xfrm>
            <a:off x="5979913" y="5146800"/>
            <a:ext cx="44280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A186A0-37E3-D945-AF19-2DAF2CB88605}"/>
              </a:ext>
            </a:extLst>
          </p:cNvPr>
          <p:cNvSpPr/>
          <p:nvPr/>
        </p:nvSpPr>
        <p:spPr>
          <a:xfrm>
            <a:off x="861842" y="5146800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https://slideplayer.com/slide/8626621/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DDB0BE-BE31-33D7-0175-A669942E3CDC}"/>
              </a:ext>
            </a:extLst>
          </p:cNvPr>
          <p:cNvSpPr/>
          <p:nvPr/>
        </p:nvSpPr>
        <p:spPr>
          <a:xfrm>
            <a:off x="4465698" y="2570911"/>
            <a:ext cx="7030901" cy="2690868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3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219FC-839D-F045-A327-5D9D6C01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View Space (Camera Space, Eye Space)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90982-FAC1-E845-9E15-EF9947A7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77" y="1124744"/>
            <a:ext cx="5490674" cy="3960439"/>
          </a:xfrm>
        </p:spPr>
        <p:txBody>
          <a:bodyPr/>
          <a:lstStyle/>
          <a:p>
            <a:r>
              <a:rPr lang="en" altLang="ko-KR" dirty="0"/>
              <a:t>View space</a:t>
            </a:r>
          </a:p>
          <a:p>
            <a:pPr lvl="1"/>
            <a:r>
              <a:rPr lang="en" altLang="ko-KR" dirty="0"/>
              <a:t>Defined around the user's view </a:t>
            </a:r>
          </a:p>
          <a:p>
            <a:pPr lvl="1"/>
            <a:r>
              <a:rPr lang="en" altLang="ko-KR" dirty="0"/>
              <a:t>Origin of view </a:t>
            </a:r>
            <a:r>
              <a:rPr lang="en-US" altLang="ko-KR" dirty="0"/>
              <a:t>s</a:t>
            </a:r>
            <a:r>
              <a:rPr lang="en" altLang="ko-KR" dirty="0"/>
              <a:t>pace = camera’s position</a:t>
            </a:r>
          </a:p>
          <a:p>
            <a:pPr marL="457200" lvl="1" indent="0">
              <a:buNone/>
            </a:pPr>
            <a:r>
              <a:rPr lang="en" altLang="ko-KR" dirty="0"/>
              <a:t>    = center of projection (COP)</a:t>
            </a:r>
          </a:p>
          <a:p>
            <a:r>
              <a:rPr lang="en" altLang="ko-KR" dirty="0"/>
              <a:t>View transformation</a:t>
            </a:r>
          </a:p>
          <a:p>
            <a:pPr lvl="1"/>
            <a:r>
              <a:rPr lang="en" altLang="ko-KR" dirty="0"/>
              <a:t>transformation from world to view space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CC4D9-4814-5441-889C-8E2411A8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6F6C3E-735F-6B4D-8AFD-4C5360B930A7}"/>
              </a:ext>
            </a:extLst>
          </p:cNvPr>
          <p:cNvGrpSpPr/>
          <p:nvPr/>
        </p:nvGrpSpPr>
        <p:grpSpPr>
          <a:xfrm>
            <a:off x="6096000" y="3403749"/>
            <a:ext cx="5256584" cy="2185492"/>
            <a:chOff x="1280160" y="4092351"/>
            <a:chExt cx="4625340" cy="19545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8327315-2BD3-9440-B5B9-302DBFA64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670" r="16975" b="52270"/>
            <a:stretch/>
          </p:blipFill>
          <p:spPr>
            <a:xfrm>
              <a:off x="1280160" y="4126641"/>
              <a:ext cx="3143249" cy="17867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7FF87C-FEEE-7E42-BBA2-F1B9DCC4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8" t="49353" r="78583" b="-1566"/>
            <a:stretch/>
          </p:blipFill>
          <p:spPr>
            <a:xfrm>
              <a:off x="4423409" y="4092351"/>
              <a:ext cx="1482091" cy="195452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2B0D48A-E731-BF4B-B822-AA5AAA510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20" y="944926"/>
            <a:ext cx="3880127" cy="2312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10490BA-FF5B-8340-AF38-8EFFA92CF612}"/>
              </a:ext>
            </a:extLst>
          </p:cNvPr>
          <p:cNvSpPr/>
          <p:nvPr/>
        </p:nvSpPr>
        <p:spPr>
          <a:xfrm>
            <a:off x="6764025" y="5383781"/>
            <a:ext cx="44280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09FA9A-C609-2540-8FD9-B20253E8D2FC}"/>
              </a:ext>
            </a:extLst>
          </p:cNvPr>
          <p:cNvSpPr/>
          <p:nvPr/>
        </p:nvSpPr>
        <p:spPr>
          <a:xfrm>
            <a:off x="6431220" y="2977032"/>
            <a:ext cx="552333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>
                <a:solidFill>
                  <a:schemeClr val="bg1">
                    <a:lumMod val="65000"/>
                  </a:schemeClr>
                </a:solidFill>
              </a:rPr>
              <a:t>https://nbertoa.wordpress.com/2017/01/13/how-can-i-find-the-pixel-space-coordinates-of-a-3d-point-part-2-perspective-projection-matrix-generation/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7BCAAB8-6C81-EF7C-3E57-57CE23E26F58}"/>
              </a:ext>
            </a:extLst>
          </p:cNvPr>
          <p:cNvSpPr/>
          <p:nvPr/>
        </p:nvSpPr>
        <p:spPr>
          <a:xfrm>
            <a:off x="5829251" y="3407919"/>
            <a:ext cx="5765380" cy="2103981"/>
          </a:xfrm>
          <a:prstGeom prst="roundRect">
            <a:avLst/>
          </a:prstGeom>
          <a:solidFill>
            <a:srgbClr val="FF0000">
              <a:alpha val="5000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3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F5DB7-6A5E-CE45-81B6-C8FC5894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Clip Space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4245C-813C-7A4C-80CE-D86C56E7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925975"/>
            <a:ext cx="11230987" cy="5703425"/>
          </a:xfrm>
        </p:spPr>
        <p:txBody>
          <a:bodyPr/>
          <a:lstStyle/>
          <a:p>
            <a:r>
              <a:rPr lang="en" altLang="ko-KR" sz="2400" dirty="0"/>
              <a:t>Clip coordinates (= Normalized Device Coordinates: NDC)</a:t>
            </a:r>
          </a:p>
          <a:p>
            <a:pPr lvl="1"/>
            <a:r>
              <a:rPr lang="en" altLang="ko-KR" sz="2000" dirty="0"/>
              <a:t>“gl_position” at the end of each vertex shader</a:t>
            </a:r>
            <a:r>
              <a:rPr lang="en-US" altLang="ko-KR" sz="2000" dirty="0"/>
              <a:t> should be in NDC</a:t>
            </a:r>
          </a:p>
          <a:p>
            <a:pPr lvl="1"/>
            <a:r>
              <a:rPr lang="en-US" altLang="ko-KR" sz="2000" dirty="0"/>
              <a:t>x, y, z coordinates are in [-1, 1], respectively </a:t>
            </a:r>
            <a:endParaRPr lang="en" altLang="ko-KR" sz="2000" dirty="0"/>
          </a:p>
          <a:p>
            <a:pPr lvl="1"/>
            <a:r>
              <a:rPr lang="en" altLang="ko-KR" sz="2000" dirty="0"/>
              <a:t>Any coordinate outside the range is clipped (invisible), ex) (-2, 0, 0), (0.2, 0.5, -5) ... </a:t>
            </a:r>
          </a:p>
          <a:p>
            <a:pPr lvl="1"/>
            <a:r>
              <a:rPr lang="en" altLang="ko-KR" sz="2000" dirty="0"/>
              <a:t>From view space to clip space: by Projection transformation</a:t>
            </a:r>
          </a:p>
          <a:p>
            <a:pPr lvl="2"/>
            <a:r>
              <a:rPr lang="en" altLang="ko-KR" sz="1800" dirty="0"/>
              <a:t>Projection transformation: Two Steps: Projection and Perspective Division</a:t>
            </a:r>
          </a:p>
          <a:p>
            <a:pPr lvl="1"/>
            <a:endParaRPr lang="en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1351D-3D78-164F-A3F6-761F7537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19638-CB62-4446-9EB2-A694DFBFC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6" r="38266"/>
          <a:stretch/>
        </p:blipFill>
        <p:spPr>
          <a:xfrm>
            <a:off x="911424" y="3533626"/>
            <a:ext cx="6029026" cy="23983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CDB8F5-18FD-9643-847F-48A674C98145}"/>
              </a:ext>
            </a:extLst>
          </p:cNvPr>
          <p:cNvSpPr/>
          <p:nvPr/>
        </p:nvSpPr>
        <p:spPr>
          <a:xfrm>
            <a:off x="7129333" y="4409659"/>
            <a:ext cx="2081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7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9AF5D-44A3-1644-8B57-C978CDD0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Screen Space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278BE-CEA5-4447-8CA1-0A9CE902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90031C-F3B3-064D-92B4-508E59C87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8" t="49185"/>
          <a:stretch/>
        </p:blipFill>
        <p:spPr>
          <a:xfrm>
            <a:off x="942533" y="1221919"/>
            <a:ext cx="8588255" cy="36998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22CC41-3C12-344B-A050-FF20E8A48895}"/>
              </a:ext>
            </a:extLst>
          </p:cNvPr>
          <p:cNvSpPr/>
          <p:nvPr/>
        </p:nvSpPr>
        <p:spPr>
          <a:xfrm>
            <a:off x="3022637" y="4644723"/>
            <a:ext cx="44280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65000"/>
                  </a:schemeClr>
                </a:solidFill>
              </a:rPr>
              <a:t>https://learnopengl.com/Getting-started/Coordinate-Systems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31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11255</TotalTime>
  <Words>3322</Words>
  <Application>Microsoft Macintosh PowerPoint</Application>
  <PresentationFormat>와이드스크린</PresentationFormat>
  <Paragraphs>282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굴림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05_1 Viewing Pipeline</vt:lpstr>
      <vt:lpstr>Space So Far</vt:lpstr>
      <vt:lpstr>From Now on</vt:lpstr>
      <vt:lpstr>Coordinate Transformations: Space by Space</vt:lpstr>
      <vt:lpstr>Local Space (Object Space)</vt:lpstr>
      <vt:lpstr>World Space</vt:lpstr>
      <vt:lpstr>View Space (Camera Space, Eye Space)</vt:lpstr>
      <vt:lpstr>Clip Space</vt:lpstr>
      <vt:lpstr>Screen Space</vt:lpstr>
      <vt:lpstr>Program 09_Viewing</vt:lpstr>
      <vt:lpstr>Camera in Computer Graphics</vt:lpstr>
      <vt:lpstr>Simulating Camera Motion</vt:lpstr>
      <vt:lpstr>View (Camera) Space</vt:lpstr>
      <vt:lpstr>Setting Up View Coordinate System</vt:lpstr>
      <vt:lpstr>World (xyz) to View Space (UVN) Transformation</vt:lpstr>
      <vt:lpstr>Example 1) Setting Up View Coordinate System (1/2)</vt:lpstr>
      <vt:lpstr>Example 1) Setting Up View Coordinate System (2/2)</vt:lpstr>
      <vt:lpstr>Example 2) Setting Up View Coordinate System</vt:lpstr>
      <vt:lpstr>LookAt by glm</vt:lpstr>
      <vt:lpstr>Program 10_CameraCircle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540</cp:revision>
  <dcterms:created xsi:type="dcterms:W3CDTF">2006-10-05T04:04:58Z</dcterms:created>
  <dcterms:modified xsi:type="dcterms:W3CDTF">2025-03-22T06:44:02Z</dcterms:modified>
</cp:coreProperties>
</file>